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85" r:id="rId3"/>
    <p:sldId id="287" r:id="rId4"/>
    <p:sldId id="283" r:id="rId5"/>
    <p:sldId id="289" r:id="rId6"/>
    <p:sldId id="266" r:id="rId7"/>
    <p:sldId id="290" r:id="rId8"/>
    <p:sldId id="291" r:id="rId9"/>
    <p:sldId id="292" r:id="rId10"/>
    <p:sldId id="293" r:id="rId11"/>
    <p:sldId id="288" r:id="rId12"/>
    <p:sldId id="281" r:id="rId13"/>
    <p:sldId id="269" r:id="rId14"/>
  </p:sldIdLst>
  <p:sldSz cx="9144000" cy="6858000" type="screen4x3"/>
  <p:notesSz cx="6797675" cy="9928225"/>
  <p:defaultTextStyle>
    <a:defPPr>
      <a:defRPr lang="es-UY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006600"/>
    <a:srgbClr val="6699FF"/>
    <a:srgbClr val="000099"/>
    <a:srgbClr val="003300"/>
    <a:srgbClr val="66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02" autoAdjust="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C892EAB-87E2-4B90-8265-E4E93CDB503A}" type="datetimeFigureOut">
              <a:rPr lang="es-ES"/>
              <a:pPr>
                <a:defRPr/>
              </a:pPr>
              <a:t>14/12/2012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93B33C3-ADD6-4D13-9289-6BCE46E5962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536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1E8317-9A61-447B-A527-8CA3082F11DE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11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13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18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10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9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15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21 Conector recto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22 Elipse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23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25 Elipse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24 Elipse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22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17C6E-2BF3-4868-BD91-24BAE7A11868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23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24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0A08B-ED1D-4047-942B-C7E7BE6E5F2D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722EA-92F5-4DFA-B209-4241CA14C22C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0C5B9-6E9D-460E-8D72-FF47006AA4BB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1DE61-D3B8-4BE7-8CBC-CE4FA3BD5C35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D1E48-0F3C-4276-9855-0830E6D2B430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 venvidrio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550" y="260350"/>
            <a:ext cx="93662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8"/>
          <p:cNvGrpSpPr>
            <a:grpSpLocks/>
          </p:cNvGrpSpPr>
          <p:nvPr userDrawn="1"/>
        </p:nvGrpSpPr>
        <p:grpSpPr bwMode="auto">
          <a:xfrm>
            <a:off x="250825" y="260350"/>
            <a:ext cx="1155700" cy="649288"/>
            <a:chOff x="4941" y="904"/>
            <a:chExt cx="1818" cy="1023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941" y="904"/>
              <a:ext cx="1818" cy="1023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latin typeface="+mn-lt"/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5178" y="1139"/>
              <a:ext cx="1344" cy="578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latin typeface="+mn-lt"/>
              </a:endParaRPr>
            </a:p>
          </p:txBody>
        </p:sp>
        <p:sp>
          <p:nvSpPr>
            <p:cNvPr id="9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283" y="1334"/>
              <a:ext cx="1160" cy="18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49745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ENV</a:t>
              </a:r>
            </a:p>
          </p:txBody>
        </p:sp>
        <p:sp>
          <p:nvSpPr>
            <p:cNvPr id="10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5410" y="1045"/>
              <a:ext cx="862" cy="179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en-US" sz="32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ENVIDRIO</a:t>
              </a:r>
            </a:p>
          </p:txBody>
        </p:sp>
        <p:sp>
          <p:nvSpPr>
            <p:cNvPr id="11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5457" y="1715"/>
              <a:ext cx="784" cy="163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33333"/>
                </a:avLst>
              </a:prstTxWarp>
            </a:bodyPr>
            <a:lstStyle/>
            <a:p>
              <a:pPr algn="ctr"/>
              <a:r>
                <a:rPr lang="en-US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MVD - UR</a:t>
              </a:r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54B71EA-3AE1-408A-9F65-A3EF0C9FC9FD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13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90B8DFB-6306-4755-93C5-772D317EA6F4}" type="slidenum">
              <a:rPr lang="es-UY"/>
              <a:pPr>
                <a:defRPr/>
              </a:pPr>
              <a:t>‹Nº›</a:t>
            </a:fld>
            <a:endParaRPr lang="es-UY" dirty="0"/>
          </a:p>
        </p:txBody>
      </p:sp>
      <p:sp>
        <p:nvSpPr>
          <p:cNvPr id="14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9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10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11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12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14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15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19 Elipse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20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21 Elipse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22 Elipse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25 Conector recto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28CDA-A236-435F-B03D-51444CF8D8EA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21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22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EECFD-5E86-42C1-8E74-E1ECD36A7B22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8F61E-F946-441E-A32B-0F0BEFFBAABD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4AC39-3385-4CA9-8AB7-BF5AD6027F4F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B5C09-158C-4FC1-AE35-2D3EC1A118D2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9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B0D61-9340-48E5-A5DF-BAAA97663DF8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3545BF0-4830-4D81-ABFB-6CFC3615014A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4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AE13650-2EFB-464D-A381-F41EA075D338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  <p:sp>
        <p:nvSpPr>
          <p:cNvPr id="5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07916-ACFD-4753-B416-D7E45E617929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D4397-4BB7-4726-8C16-FEEF9E2E8A2F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8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13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20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B3162AC-F949-42FD-9E7D-4991E1FE550F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13" name="2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D08A61B-39A3-4532-935B-AE648A73B896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  <p:sp>
        <p:nvSpPr>
          <p:cNvPr id="14" name="2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12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19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BA652BB-D5C9-4DD2-8F70-B0DE7AAAB4A7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14C620E-CC92-4FAB-87B5-F176BA937F57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  <p:sp>
        <p:nvSpPr>
          <p:cNvPr id="14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28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76FC1A0-2FEC-4B3C-9D14-9A8B6E1577AF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51D05227-77F7-4927-8D4B-FD248249A78B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3" r:id="rId4"/>
    <p:sldLayoutId id="2147483682" r:id="rId5"/>
    <p:sldLayoutId id="2147483687" r:id="rId6"/>
    <p:sldLayoutId id="2147483681" r:id="rId7"/>
    <p:sldLayoutId id="2147483688" r:id="rId8"/>
    <p:sldLayoutId id="2147483689" r:id="rId9"/>
    <p:sldLayoutId id="2147483680" r:id="rId10"/>
    <p:sldLayoutId id="2147483679" r:id="rId11"/>
  </p:sldLayoutIdLst>
  <p:transition>
    <p:dissolve/>
  </p:transition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608C9B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BACDD4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E2D4AA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665288" y="790575"/>
            <a:ext cx="3059112" cy="1917700"/>
            <a:chOff x="4941" y="904"/>
            <a:chExt cx="1818" cy="1023"/>
          </a:xfrm>
        </p:grpSpPr>
        <p:sp>
          <p:nvSpPr>
            <p:cNvPr id="14341" name="Oval 3"/>
            <p:cNvSpPr>
              <a:spLocks noChangeArrowheads="1"/>
            </p:cNvSpPr>
            <p:nvPr/>
          </p:nvSpPr>
          <p:spPr bwMode="auto">
            <a:xfrm>
              <a:off x="4941" y="904"/>
              <a:ext cx="1818" cy="1023"/>
            </a:xfrm>
            <a:prstGeom prst="ellipse">
              <a:avLst/>
            </a:prstGeom>
            <a:gradFill rotWithShape="1">
              <a:gsLst>
                <a:gs pos="0">
                  <a:srgbClr val="760000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Cambria" pitchFamily="18" charset="0"/>
              </a:endParaRPr>
            </a:p>
          </p:txBody>
        </p:sp>
        <p:sp>
          <p:nvSpPr>
            <p:cNvPr id="14342" name="Oval 4"/>
            <p:cNvSpPr>
              <a:spLocks noChangeArrowheads="1"/>
            </p:cNvSpPr>
            <p:nvPr/>
          </p:nvSpPr>
          <p:spPr bwMode="auto">
            <a:xfrm>
              <a:off x="5178" y="1140"/>
              <a:ext cx="1344" cy="577"/>
            </a:xfrm>
            <a:prstGeom prst="ellipse">
              <a:avLst/>
            </a:prstGeom>
            <a:gradFill rotWithShape="1">
              <a:gsLst>
                <a:gs pos="0">
                  <a:srgbClr val="760000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Cambria" pitchFamily="18" charset="0"/>
              </a:endParaRPr>
            </a:p>
          </p:txBody>
        </p:sp>
        <p:sp>
          <p:nvSpPr>
            <p:cNvPr id="14343" name="WordArt 5"/>
            <p:cNvSpPr>
              <a:spLocks noChangeArrowheads="1" noChangeShapeType="1" noTextEdit="1"/>
            </p:cNvSpPr>
            <p:nvPr/>
          </p:nvSpPr>
          <p:spPr bwMode="auto">
            <a:xfrm>
              <a:off x="5283" y="1334"/>
              <a:ext cx="1160" cy="18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49745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ENV</a:t>
              </a:r>
            </a:p>
          </p:txBody>
        </p:sp>
        <p:sp>
          <p:nvSpPr>
            <p:cNvPr id="14344" name="WordArt 6"/>
            <p:cNvSpPr>
              <a:spLocks noChangeArrowheads="1" noChangeShapeType="1" noTextEdit="1"/>
            </p:cNvSpPr>
            <p:nvPr/>
          </p:nvSpPr>
          <p:spPr bwMode="auto">
            <a:xfrm>
              <a:off x="5410" y="1045"/>
              <a:ext cx="862" cy="179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en-US" sz="32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ENVIDRIO</a:t>
              </a:r>
            </a:p>
          </p:txBody>
        </p:sp>
        <p:sp>
          <p:nvSpPr>
            <p:cNvPr id="14345" name="WordArt 7"/>
            <p:cNvSpPr>
              <a:spLocks noChangeArrowheads="1" noChangeShapeType="1" noTextEdit="1"/>
            </p:cNvSpPr>
            <p:nvPr/>
          </p:nvSpPr>
          <p:spPr bwMode="auto">
            <a:xfrm>
              <a:off x="5457" y="1715"/>
              <a:ext cx="784" cy="163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33333"/>
                </a:avLst>
              </a:prstTxWarp>
            </a:bodyPr>
            <a:lstStyle/>
            <a:p>
              <a:pPr algn="ctr"/>
              <a:r>
                <a:rPr lang="en-US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MVD - UR</a:t>
              </a:r>
            </a:p>
          </p:txBody>
        </p:sp>
      </p:grpSp>
      <p:pic>
        <p:nvPicPr>
          <p:cNvPr id="14" name="Picture 3" descr="logo venvidrio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4763" y="692150"/>
            <a:ext cx="2511425" cy="22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 Título"/>
          <p:cNvSpPr txBox="1">
            <a:spLocks/>
          </p:cNvSpPr>
          <p:nvPr/>
        </p:nvSpPr>
        <p:spPr>
          <a:xfrm>
            <a:off x="1187450" y="4652963"/>
            <a:ext cx="7467600" cy="1296987"/>
          </a:xfrm>
          <a:prstGeom prst="rect">
            <a:avLst/>
          </a:prstGeom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COBISEPLAE URUGUAY – VENEZUELA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CARACAS – NOVIEMBRE 2012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1906648" y="3020759"/>
            <a:ext cx="587853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b="1" dirty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ALENVIDRIO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450" y="274638"/>
            <a:ext cx="7467600" cy="6334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UY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Exportación 2012/2013</a:t>
            </a:r>
            <a:endParaRPr lang="es-UY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323850" y="1196975"/>
            <a:ext cx="8424863" cy="5421313"/>
          </a:xfrm>
        </p:spPr>
        <p:txBody>
          <a:bodyPr/>
          <a:lstStyle/>
          <a:p>
            <a:pPr algn="just"/>
            <a:r>
              <a:rPr lang="es-ES" sz="3600" b="1" smtClean="0">
                <a:latin typeface="Arial" charset="0"/>
                <a:cs typeface="Arial" charset="0"/>
              </a:rPr>
              <a:t> A la fecha se han embarcado 400 contenedores de 40 HC</a:t>
            </a:r>
          </a:p>
          <a:p>
            <a:pPr algn="just"/>
            <a:r>
              <a:rPr lang="es-ES" sz="3600" b="1" smtClean="0">
                <a:latin typeface="Arial" charset="0"/>
                <a:cs typeface="Arial" charset="0"/>
              </a:rPr>
              <a:t> Se están cargando en este momento 36 contenedores por día.</a:t>
            </a:r>
          </a:p>
          <a:p>
            <a:pPr algn="just"/>
            <a:r>
              <a:rPr lang="es-ES" sz="3600" b="1" smtClean="0">
                <a:latin typeface="Arial" charset="0"/>
                <a:cs typeface="Arial" charset="0"/>
              </a:rPr>
              <a:t> Hasta el 02/12/2012 se embarcarán 750 contenedores.</a:t>
            </a:r>
          </a:p>
          <a:p>
            <a:pPr algn="just"/>
            <a:r>
              <a:rPr lang="es-ES" sz="3600" b="1" smtClean="0">
                <a:latin typeface="Arial" charset="0"/>
                <a:cs typeface="Arial" charset="0"/>
              </a:rPr>
              <a:t> Toda la operación significan 5.600 contenedores.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1403350" y="549275"/>
            <a:ext cx="6769100" cy="576263"/>
          </a:xfrm>
          <a:prstGeom prst="rect">
            <a:avLst/>
          </a:prstGeom>
        </p:spPr>
        <p:txBody>
          <a:bodyPr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es-UY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MODALIDAD OPERATIVA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s-UY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DEMOSTRADA</a:t>
            </a:r>
            <a:endParaRPr lang="es-UY" sz="2800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2" name="8 Grupo"/>
          <p:cNvGrpSpPr>
            <a:grpSpLocks/>
          </p:cNvGrpSpPr>
          <p:nvPr/>
        </p:nvGrpSpPr>
        <p:grpSpPr bwMode="auto">
          <a:xfrm>
            <a:off x="361950" y="4437063"/>
            <a:ext cx="1473200" cy="2117725"/>
            <a:chOff x="251520" y="4005064"/>
            <a:chExt cx="1474013" cy="2333873"/>
          </a:xfrm>
        </p:grpSpPr>
        <p:pic>
          <p:nvPicPr>
            <p:cNvPr id="25622" name="Picture 2" descr="C:\Program Files (x86)\Microsoft Office\MEDIA\CAGCAT10\j0285360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1520" y="4005064"/>
              <a:ext cx="1474013" cy="1817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23" name="7 CuadroTexto"/>
            <p:cNvSpPr txBox="1">
              <a:spLocks noChangeArrowheads="1"/>
            </p:cNvSpPr>
            <p:nvPr/>
          </p:nvSpPr>
          <p:spPr bwMode="auto">
            <a:xfrm>
              <a:off x="251520" y="5877272"/>
              <a:ext cx="129614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200" b="1">
                  <a:cs typeface="Arial" charset="0"/>
                </a:rPr>
                <a:t>INSPECCIÓN EN PLANTA</a:t>
              </a:r>
            </a:p>
          </p:txBody>
        </p:sp>
      </p:grpSp>
      <p:grpSp>
        <p:nvGrpSpPr>
          <p:cNvPr id="3" name="15 Grupo"/>
          <p:cNvGrpSpPr>
            <a:grpSpLocks/>
          </p:cNvGrpSpPr>
          <p:nvPr/>
        </p:nvGrpSpPr>
        <p:grpSpPr bwMode="auto">
          <a:xfrm>
            <a:off x="3336925" y="1628775"/>
            <a:ext cx="2098675" cy="1685925"/>
            <a:chOff x="3408293" y="1844824"/>
            <a:chExt cx="2099811" cy="1685801"/>
          </a:xfrm>
        </p:grpSpPr>
        <p:grpSp>
          <p:nvGrpSpPr>
            <p:cNvPr id="25618" name="11 Grupo"/>
            <p:cNvGrpSpPr>
              <a:grpSpLocks/>
            </p:cNvGrpSpPr>
            <p:nvPr/>
          </p:nvGrpSpPr>
          <p:grpSpPr bwMode="auto">
            <a:xfrm>
              <a:off x="3408293" y="1844824"/>
              <a:ext cx="2099811" cy="1440161"/>
              <a:chOff x="2976245" y="2290445"/>
              <a:chExt cx="3191510" cy="2277110"/>
            </a:xfrm>
          </p:grpSpPr>
          <p:pic>
            <p:nvPicPr>
              <p:cNvPr id="25620" name="9 Imagen" descr="http://herdkp.com.pe/adds/ezinesimages/dryvan.gif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976245" y="2290445"/>
                <a:ext cx="3191510" cy="2277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21" name="Text Box 3"/>
              <p:cNvSpPr txBox="1">
                <a:spLocks noChangeArrowheads="1"/>
              </p:cNvSpPr>
              <p:nvPr/>
            </p:nvSpPr>
            <p:spPr bwMode="auto">
              <a:xfrm>
                <a:off x="4537199" y="2636912"/>
                <a:ext cx="250825" cy="13208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s-ES" sz="500" b="1">
                    <a:latin typeface="Arial Black" pitchFamily="34" charset="0"/>
                    <a:cs typeface="Arial" charset="0"/>
                  </a:rPr>
                  <a:t>ALENVIDRIO</a:t>
                </a:r>
                <a:endParaRPr lang="es-ES">
                  <a:cs typeface="Arial" charset="0"/>
                </a:endParaRPr>
              </a:p>
            </p:txBody>
          </p:sp>
        </p:grpSp>
        <p:sp>
          <p:nvSpPr>
            <p:cNvPr id="25619" name="14 CuadroTexto"/>
            <p:cNvSpPr txBox="1">
              <a:spLocks noChangeArrowheads="1"/>
            </p:cNvSpPr>
            <p:nvPr/>
          </p:nvSpPr>
          <p:spPr bwMode="auto">
            <a:xfrm>
              <a:off x="3419872" y="3068960"/>
              <a:ext cx="208823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200" b="1">
                  <a:cs typeface="Arial" charset="0"/>
                </a:rPr>
                <a:t>CUSTODIA DURANTE TRANSPORTE A PUERTO</a:t>
              </a:r>
            </a:p>
          </p:txBody>
        </p:sp>
      </p:grpSp>
      <p:grpSp>
        <p:nvGrpSpPr>
          <p:cNvPr id="6" name="18 Grupo"/>
          <p:cNvGrpSpPr>
            <a:grpSpLocks/>
          </p:cNvGrpSpPr>
          <p:nvPr/>
        </p:nvGrpSpPr>
        <p:grpSpPr bwMode="auto">
          <a:xfrm>
            <a:off x="6372225" y="4437063"/>
            <a:ext cx="2520950" cy="2159000"/>
            <a:chOff x="6516216" y="4077072"/>
            <a:chExt cx="2520280" cy="2158499"/>
          </a:xfrm>
        </p:grpSpPr>
        <p:pic>
          <p:nvPicPr>
            <p:cNvPr id="25616" name="Picture 2" descr="http://www.betelgeusemaritima.com/imagenes/mapapuertocabello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660232" y="4077072"/>
              <a:ext cx="2225824" cy="1474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17" name="17 CuadroTexto"/>
            <p:cNvSpPr txBox="1">
              <a:spLocks noChangeArrowheads="1"/>
            </p:cNvSpPr>
            <p:nvPr/>
          </p:nvSpPr>
          <p:spPr bwMode="auto">
            <a:xfrm>
              <a:off x="6516216" y="5589240"/>
              <a:ext cx="25202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200" b="1">
                  <a:cs typeface="Arial" charset="0"/>
                </a:rPr>
                <a:t>DEPÓSITO EXCLUSIVO</a:t>
              </a:r>
            </a:p>
            <a:p>
              <a:pPr algn="ctr"/>
              <a:r>
                <a:rPr lang="es-ES" sz="1200" b="1">
                  <a:cs typeface="Arial" charset="0"/>
                </a:rPr>
                <a:t>Y CUSTODIA HASTA LA CARGA EN EL BUQUE</a:t>
              </a:r>
            </a:p>
          </p:txBody>
        </p:sp>
      </p:grpSp>
      <p:sp>
        <p:nvSpPr>
          <p:cNvPr id="21" name="20 Flecha derecha"/>
          <p:cNvSpPr/>
          <p:nvPr/>
        </p:nvSpPr>
        <p:spPr>
          <a:xfrm>
            <a:off x="5435600" y="2133600"/>
            <a:ext cx="1152525" cy="287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grpSp>
        <p:nvGrpSpPr>
          <p:cNvPr id="7" name="23 Grupo"/>
          <p:cNvGrpSpPr>
            <a:grpSpLocks/>
          </p:cNvGrpSpPr>
          <p:nvPr/>
        </p:nvGrpSpPr>
        <p:grpSpPr bwMode="auto">
          <a:xfrm>
            <a:off x="6372225" y="1628775"/>
            <a:ext cx="2232025" cy="1800225"/>
            <a:chOff x="6012160" y="1772816"/>
            <a:chExt cx="2232248" cy="1800200"/>
          </a:xfrm>
        </p:grpSpPr>
        <p:pic>
          <p:nvPicPr>
            <p:cNvPr id="25614" name="Picture 4" descr="http://www.lidersanantonio.cl/prontus4_nots/site/artic/20100513/imag/FOTO20020100513000825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368218" y="1772816"/>
              <a:ext cx="1732174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15" name="21 CuadroTexto"/>
            <p:cNvSpPr txBox="1">
              <a:spLocks noChangeArrowheads="1"/>
            </p:cNvSpPr>
            <p:nvPr/>
          </p:nvSpPr>
          <p:spPr bwMode="auto">
            <a:xfrm>
              <a:off x="6012160" y="3111351"/>
              <a:ext cx="223224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200" b="1">
                  <a:cs typeface="Arial" charset="0"/>
                </a:rPr>
                <a:t>SCANNER Y ACTA</a:t>
              </a:r>
            </a:p>
            <a:p>
              <a:pPr algn="ctr"/>
              <a:r>
                <a:rPr lang="es-ES" sz="1200" b="1">
                  <a:cs typeface="Arial" charset="0"/>
                </a:rPr>
                <a:t>CANAL VERDE DE ACCESO</a:t>
              </a:r>
            </a:p>
          </p:txBody>
        </p:sp>
      </p:grpSp>
      <p:grpSp>
        <p:nvGrpSpPr>
          <p:cNvPr id="9" name="26 Grupo"/>
          <p:cNvGrpSpPr>
            <a:grpSpLocks/>
          </p:cNvGrpSpPr>
          <p:nvPr/>
        </p:nvGrpSpPr>
        <p:grpSpPr bwMode="auto">
          <a:xfrm>
            <a:off x="107950" y="1628775"/>
            <a:ext cx="2087563" cy="1879600"/>
            <a:chOff x="107504" y="1772816"/>
            <a:chExt cx="2088232" cy="1878851"/>
          </a:xfrm>
        </p:grpSpPr>
        <p:sp>
          <p:nvSpPr>
            <p:cNvPr id="1028" name="Documents"/>
            <p:cNvSpPr>
              <a:spLocks noEditPoints="1" noChangeArrowheads="1"/>
            </p:cNvSpPr>
            <p:nvPr/>
          </p:nvSpPr>
          <p:spPr bwMode="auto">
            <a:xfrm>
              <a:off x="467982" y="1772816"/>
              <a:ext cx="1151306" cy="1152066"/>
            </a:xfrm>
            <a:custGeom>
              <a:avLst/>
              <a:gdLst>
                <a:gd name="T0" fmla="*/ 0 w 21600"/>
                <a:gd name="T1" fmla="*/ 2800 h 21600"/>
                <a:gd name="T2" fmla="*/ 3468 w 21600"/>
                <a:gd name="T3" fmla="*/ 0 h 21600"/>
                <a:gd name="T4" fmla="*/ 21653 w 21600"/>
                <a:gd name="T5" fmla="*/ 18828 h 21600"/>
                <a:gd name="T6" fmla="*/ 19954 w 21600"/>
                <a:gd name="T7" fmla="*/ 20214 h 21600"/>
                <a:gd name="T8" fmla="*/ 18256 w 21600"/>
                <a:gd name="T9" fmla="*/ 21628 h 21600"/>
                <a:gd name="T10" fmla="*/ 19954 w 21600"/>
                <a:gd name="T11" fmla="*/ 1428 h 21600"/>
                <a:gd name="T12" fmla="*/ 18256 w 21600"/>
                <a:gd name="T13" fmla="*/ 2800 h 21600"/>
                <a:gd name="T14" fmla="*/ 1645 w 21600"/>
                <a:gd name="T15" fmla="*/ 1428 h 21600"/>
                <a:gd name="T16" fmla="*/ 21600 w 21600"/>
                <a:gd name="T17" fmla="*/ 0 h 21600"/>
                <a:gd name="T18" fmla="*/ 10800 w 21600"/>
                <a:gd name="T19" fmla="*/ 0 h 21600"/>
                <a:gd name="T20" fmla="*/ 0 w 21600"/>
                <a:gd name="T21" fmla="*/ 10800 h 21600"/>
                <a:gd name="T22" fmla="*/ 21600 w 21600"/>
                <a:gd name="T23" fmla="*/ 10800 h 21600"/>
                <a:gd name="T24" fmla="*/ 1645 w 21600"/>
                <a:gd name="T25" fmla="*/ 4171 h 21600"/>
                <a:gd name="T26" fmla="*/ 16522 w 21600"/>
                <a:gd name="T27" fmla="*/ 1731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21600" h="21600" extrusionOk="0">
                  <a:moveTo>
                    <a:pt x="0" y="18014"/>
                  </a:moveTo>
                  <a:lnTo>
                    <a:pt x="0" y="2800"/>
                  </a:lnTo>
                  <a:lnTo>
                    <a:pt x="1645" y="2800"/>
                  </a:lnTo>
                  <a:lnTo>
                    <a:pt x="1645" y="1428"/>
                  </a:lnTo>
                  <a:lnTo>
                    <a:pt x="3468" y="1428"/>
                  </a:lnTo>
                  <a:lnTo>
                    <a:pt x="3468" y="0"/>
                  </a:lnTo>
                  <a:lnTo>
                    <a:pt x="21653" y="0"/>
                  </a:lnTo>
                  <a:lnTo>
                    <a:pt x="21653" y="18828"/>
                  </a:lnTo>
                  <a:lnTo>
                    <a:pt x="19954" y="18828"/>
                  </a:lnTo>
                  <a:lnTo>
                    <a:pt x="19954" y="20214"/>
                  </a:lnTo>
                  <a:lnTo>
                    <a:pt x="18256" y="20214"/>
                  </a:lnTo>
                  <a:lnTo>
                    <a:pt x="18256" y="21600"/>
                  </a:lnTo>
                  <a:lnTo>
                    <a:pt x="4434" y="21600"/>
                  </a:lnTo>
                  <a:lnTo>
                    <a:pt x="0" y="18014"/>
                  </a:lnTo>
                  <a:close/>
                </a:path>
                <a:path w="21600" h="21600" extrusionOk="0">
                  <a:moveTo>
                    <a:pt x="3486" y="1428"/>
                  </a:moveTo>
                  <a:lnTo>
                    <a:pt x="19954" y="1428"/>
                  </a:lnTo>
                  <a:lnTo>
                    <a:pt x="19954" y="20214"/>
                  </a:lnTo>
                  <a:lnTo>
                    <a:pt x="18256" y="20214"/>
                  </a:lnTo>
                  <a:lnTo>
                    <a:pt x="18256" y="2800"/>
                  </a:lnTo>
                  <a:lnTo>
                    <a:pt x="1645" y="2800"/>
                  </a:lnTo>
                  <a:lnTo>
                    <a:pt x="1645" y="1428"/>
                  </a:lnTo>
                  <a:lnTo>
                    <a:pt x="3486" y="1428"/>
                  </a:lnTo>
                  <a:close/>
                </a:path>
                <a:path w="21600" h="21600" extrusionOk="0">
                  <a:moveTo>
                    <a:pt x="0" y="18014"/>
                  </a:moveTo>
                  <a:lnTo>
                    <a:pt x="4434" y="18000"/>
                  </a:lnTo>
                  <a:lnTo>
                    <a:pt x="4434" y="21600"/>
                  </a:lnTo>
                  <a:lnTo>
                    <a:pt x="0" y="18014"/>
                  </a:lnTo>
                  <a:close/>
                </a:path>
              </a:pathLst>
            </a:custGeom>
            <a:solidFill>
              <a:srgbClr val="D8EB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latin typeface="+mn-lt"/>
              </a:endParaRPr>
            </a:p>
          </p:txBody>
        </p:sp>
        <p:sp>
          <p:nvSpPr>
            <p:cNvPr id="25613" name="24 CuadroTexto"/>
            <p:cNvSpPr txBox="1">
              <a:spLocks noChangeArrowheads="1"/>
            </p:cNvSpPr>
            <p:nvPr/>
          </p:nvSpPr>
          <p:spPr bwMode="auto">
            <a:xfrm>
              <a:off x="107504" y="3005336"/>
              <a:ext cx="208823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200" b="1">
                  <a:cs typeface="Arial" charset="0"/>
                </a:rPr>
                <a:t>CERTIFICADOS Y SELLOS POR AL MENOS 15 DÍAS</a:t>
              </a:r>
            </a:p>
          </p:txBody>
        </p:sp>
      </p:grpSp>
      <p:sp>
        <p:nvSpPr>
          <p:cNvPr id="26" name="25 Flecha arriba"/>
          <p:cNvSpPr/>
          <p:nvPr/>
        </p:nvSpPr>
        <p:spPr>
          <a:xfrm>
            <a:off x="900113" y="3500438"/>
            <a:ext cx="358775" cy="936625"/>
          </a:xfrm>
          <a:prstGeom prst="up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8" name="27 Flecha derecha"/>
          <p:cNvSpPr/>
          <p:nvPr/>
        </p:nvSpPr>
        <p:spPr>
          <a:xfrm>
            <a:off x="1979613" y="2133600"/>
            <a:ext cx="1152525" cy="287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9" name="28 Flecha arriba"/>
          <p:cNvSpPr/>
          <p:nvPr/>
        </p:nvSpPr>
        <p:spPr>
          <a:xfrm rot="10800000">
            <a:off x="7451725" y="3429000"/>
            <a:ext cx="360363" cy="93662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30" name="29 CuadroTexto"/>
          <p:cNvSpPr txBox="1"/>
          <p:nvPr/>
        </p:nvSpPr>
        <p:spPr>
          <a:xfrm>
            <a:off x="2195513" y="3860800"/>
            <a:ext cx="4105275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Reducción sustancial de </a:t>
            </a:r>
            <a:r>
              <a:rPr lang="es-ES" sz="2400" b="1" u="sng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tiempos y costos</a:t>
            </a:r>
            <a:r>
              <a:rPr lang="es-ES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para conseguir una realidad exportadora diferente.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 animBg="1"/>
      <p:bldP spid="26" grpId="0" animBg="1"/>
      <p:bldP spid="28" grpId="0" animBg="1"/>
      <p:bldP spid="29" grpId="0" animBg="1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450" y="188913"/>
            <a:ext cx="7467600" cy="113823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UY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Organizaciones que apoyan </a:t>
            </a:r>
            <a:br>
              <a:rPr lang="es-UY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UY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operativa</a:t>
            </a:r>
            <a:endParaRPr lang="es-UY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323850" y="1320800"/>
            <a:ext cx="8218488" cy="5203825"/>
          </a:xfrm>
        </p:spPr>
        <p:txBody>
          <a:bodyPr>
            <a:noAutofit/>
          </a:bodyPr>
          <a:lstStyle/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Vicepresidencia Económico Productiva</a:t>
            </a: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Ministerio de Industrias</a:t>
            </a: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" b="1" dirty="0" err="1" smtClean="0">
                <a:latin typeface="Arial" pitchFamily="34" charset="0"/>
                <a:cs typeface="Arial" pitchFamily="34" charset="0"/>
              </a:rPr>
              <a:t>Corpivensa</a:t>
            </a: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Guardia Nacional Comando Antidrogas</a:t>
            </a: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Guardia Nacional Comando Resguardo</a:t>
            </a: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Guardia Nacional </a:t>
            </a:r>
            <a:r>
              <a:rPr lang="es-ES" b="1" dirty="0" err="1" smtClean="0">
                <a:latin typeface="Arial" pitchFamily="34" charset="0"/>
                <a:cs typeface="Arial" pitchFamily="34" charset="0"/>
              </a:rPr>
              <a:t>Core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 2</a:t>
            </a: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" b="1" dirty="0" err="1" smtClean="0">
                <a:latin typeface="Arial" pitchFamily="34" charset="0"/>
                <a:cs typeface="Arial" pitchFamily="34" charset="0"/>
              </a:rPr>
              <a:t>Seniat</a:t>
            </a: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Ministerio de Comercio</a:t>
            </a: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" b="1" dirty="0" err="1" smtClean="0">
                <a:latin typeface="Arial" pitchFamily="34" charset="0"/>
                <a:cs typeface="Arial" pitchFamily="34" charset="0"/>
              </a:rPr>
              <a:t>Bancoex</a:t>
            </a: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" b="1" dirty="0" err="1" smtClean="0">
                <a:latin typeface="Arial" pitchFamily="34" charset="0"/>
                <a:cs typeface="Arial" pitchFamily="34" charset="0"/>
              </a:rPr>
              <a:t>Bolipuertos</a:t>
            </a: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" b="1" dirty="0" err="1" smtClean="0">
                <a:latin typeface="Arial" pitchFamily="34" charset="0"/>
                <a:cs typeface="Arial" pitchFamily="34" charset="0"/>
              </a:rPr>
              <a:t>Agropatria</a:t>
            </a: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" b="1" dirty="0" err="1" smtClean="0">
                <a:latin typeface="Arial" pitchFamily="34" charset="0"/>
                <a:cs typeface="Arial" pitchFamily="34" charset="0"/>
              </a:rPr>
              <a:t>Bandes</a:t>
            </a: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endParaRPr lang="es-ES" sz="28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endParaRPr lang="es-UY" sz="28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1592263" y="4567238"/>
            <a:ext cx="3060700" cy="1917700"/>
            <a:chOff x="4941" y="904"/>
            <a:chExt cx="1818" cy="1023"/>
          </a:xfrm>
        </p:grpSpPr>
        <p:sp>
          <p:nvSpPr>
            <p:cNvPr id="27651" name="Oval 3"/>
            <p:cNvSpPr>
              <a:spLocks noChangeArrowheads="1"/>
            </p:cNvSpPr>
            <p:nvPr/>
          </p:nvSpPr>
          <p:spPr bwMode="auto">
            <a:xfrm>
              <a:off x="4941" y="904"/>
              <a:ext cx="1818" cy="1023"/>
            </a:xfrm>
            <a:prstGeom prst="ellipse">
              <a:avLst/>
            </a:prstGeom>
            <a:gradFill rotWithShape="1">
              <a:gsLst>
                <a:gs pos="0">
                  <a:srgbClr val="760000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Cambria" pitchFamily="18" charset="0"/>
              </a:endParaRPr>
            </a:p>
          </p:txBody>
        </p:sp>
        <p:sp>
          <p:nvSpPr>
            <p:cNvPr id="27652" name="Oval 4"/>
            <p:cNvSpPr>
              <a:spLocks noChangeArrowheads="1"/>
            </p:cNvSpPr>
            <p:nvPr/>
          </p:nvSpPr>
          <p:spPr bwMode="auto">
            <a:xfrm>
              <a:off x="5178" y="1140"/>
              <a:ext cx="1344" cy="577"/>
            </a:xfrm>
            <a:prstGeom prst="ellipse">
              <a:avLst/>
            </a:prstGeom>
            <a:gradFill rotWithShape="1">
              <a:gsLst>
                <a:gs pos="0">
                  <a:srgbClr val="760000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Cambria" pitchFamily="18" charset="0"/>
              </a:endParaRPr>
            </a:p>
          </p:txBody>
        </p:sp>
        <p:sp>
          <p:nvSpPr>
            <p:cNvPr id="27653" name="WordArt 5"/>
            <p:cNvSpPr>
              <a:spLocks noChangeArrowheads="1" noChangeShapeType="1" noTextEdit="1"/>
            </p:cNvSpPr>
            <p:nvPr/>
          </p:nvSpPr>
          <p:spPr bwMode="auto">
            <a:xfrm>
              <a:off x="5283" y="1334"/>
              <a:ext cx="1160" cy="18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49745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ENV</a:t>
              </a:r>
            </a:p>
          </p:txBody>
        </p:sp>
        <p:sp>
          <p:nvSpPr>
            <p:cNvPr id="27654" name="WordArt 6"/>
            <p:cNvSpPr>
              <a:spLocks noChangeArrowheads="1" noChangeShapeType="1" noTextEdit="1"/>
            </p:cNvSpPr>
            <p:nvPr/>
          </p:nvSpPr>
          <p:spPr bwMode="auto">
            <a:xfrm>
              <a:off x="5410" y="1045"/>
              <a:ext cx="862" cy="179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en-US" sz="32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ENVIDRIO</a:t>
              </a:r>
            </a:p>
          </p:txBody>
        </p:sp>
        <p:sp>
          <p:nvSpPr>
            <p:cNvPr id="27655" name="WordArt 7"/>
            <p:cNvSpPr>
              <a:spLocks noChangeArrowheads="1" noChangeShapeType="1" noTextEdit="1"/>
            </p:cNvSpPr>
            <p:nvPr/>
          </p:nvSpPr>
          <p:spPr bwMode="auto">
            <a:xfrm>
              <a:off x="5457" y="1715"/>
              <a:ext cx="784" cy="163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33333"/>
                </a:avLst>
              </a:prstTxWarp>
            </a:bodyPr>
            <a:lstStyle/>
            <a:p>
              <a:pPr algn="ctr"/>
              <a:r>
                <a:rPr lang="en-US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MVD - UR</a:t>
              </a:r>
            </a:p>
          </p:txBody>
        </p:sp>
      </p:grpSp>
      <p:pic>
        <p:nvPicPr>
          <p:cNvPr id="14" name="Picture 3" descr="logo venvidri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13325" y="4468813"/>
            <a:ext cx="251142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450" y="274638"/>
            <a:ext cx="7467600" cy="6334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UY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ALENVIDRIO</a:t>
            </a:r>
            <a:endParaRPr lang="es-UY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323850" y="1196975"/>
            <a:ext cx="8424863" cy="5421313"/>
          </a:xfrm>
        </p:spPr>
        <p:txBody>
          <a:bodyPr>
            <a:normAutofit fontScale="85000" lnSpcReduction="20000"/>
          </a:bodyPr>
          <a:lstStyle/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" sz="2800" b="1" dirty="0" err="1" smtClean="0">
                <a:latin typeface="Arial" pitchFamily="34" charset="0"/>
                <a:cs typeface="Arial" pitchFamily="34" charset="0"/>
              </a:rPr>
              <a:t>Alenvidrio</a:t>
            </a: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 es una alianza entre Venezuela y Uruguay a través de las empresas:</a:t>
            </a:r>
          </a:p>
          <a:p>
            <a:pPr marL="640080" lvl="1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ES" sz="2500" b="1" dirty="0" err="1" smtClean="0">
                <a:latin typeface="Arial" pitchFamily="34" charset="0"/>
                <a:cs typeface="Arial" pitchFamily="34" charset="0"/>
              </a:rPr>
              <a:t>Venvidrio</a:t>
            </a:r>
            <a:r>
              <a:rPr lang="es-ES" sz="2500" b="1" dirty="0" smtClean="0">
                <a:latin typeface="Arial" pitchFamily="34" charset="0"/>
                <a:cs typeface="Arial" pitchFamily="34" charset="0"/>
              </a:rPr>
              <a:t> (Venezuela)</a:t>
            </a:r>
          </a:p>
          <a:p>
            <a:pPr marL="640080" lvl="1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ES" sz="2500" b="1" dirty="0" err="1" smtClean="0">
                <a:latin typeface="Arial" pitchFamily="34" charset="0"/>
                <a:cs typeface="Arial" pitchFamily="34" charset="0"/>
              </a:rPr>
              <a:t>Envidrio</a:t>
            </a:r>
            <a:r>
              <a:rPr lang="es-ES" sz="2500" b="1" dirty="0" smtClean="0">
                <a:latin typeface="Arial" pitchFamily="34" charset="0"/>
                <a:cs typeface="Arial" pitchFamily="34" charset="0"/>
              </a:rPr>
              <a:t> (Uruguay)</a:t>
            </a: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 Tiene una capacidad productiva de 420.000 toneladas de vidrio por año.</a:t>
            </a: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Se incorporarán nuevas capacidades en Venezuela y Uruguay, hasta llegar a las 700 mil toneladas año. </a:t>
            </a:r>
          </a:p>
          <a:p>
            <a:pPr marL="274320" indent="-274320" algn="just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Según lo establece su acta de constitución firmada en la CELAC en diciembre 2011, </a:t>
            </a:r>
            <a:r>
              <a:rPr lang="es-ES" sz="2800" b="1" dirty="0" err="1" smtClean="0">
                <a:latin typeface="Arial" pitchFamily="34" charset="0"/>
                <a:cs typeface="Arial" pitchFamily="34" charset="0"/>
              </a:rPr>
              <a:t>Alenvidrio</a:t>
            </a: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 se creó para “promover un nuevo modelo de relacionamiento productivo, dentro de las empresas públicas, sociales y colectivas, socializando el capital y creando un nuevo tejido industrial complementario, explorando nuevos esquemas de propiedad y gestión de las empresas de capital social”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450" y="274638"/>
            <a:ext cx="7467600" cy="6334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UY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ALENVIDRIO</a:t>
            </a:r>
            <a:endParaRPr lang="es-UY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323850" y="1196975"/>
            <a:ext cx="8424863" cy="5421313"/>
          </a:xfrm>
        </p:spPr>
        <p:txBody>
          <a:bodyPr/>
          <a:lstStyle/>
          <a:p>
            <a:pPr algn="just"/>
            <a:r>
              <a:rPr lang="es-ES" sz="2800" b="1" smtClean="0">
                <a:latin typeface="Arial" charset="0"/>
                <a:cs typeface="Arial" charset="0"/>
              </a:rPr>
              <a:t>La Alianza Estratégica de Empresas de Vidrio (ALENVIDRIO) es una organización de mediación comercial, investigación y formación, cuyos objetivos son los siguientes:</a:t>
            </a:r>
          </a:p>
          <a:p>
            <a:pPr algn="just"/>
            <a:endParaRPr lang="es-ES" sz="2800" b="1" smtClean="0">
              <a:latin typeface="Arial" charset="0"/>
              <a:cs typeface="Arial" charset="0"/>
            </a:endParaRPr>
          </a:p>
          <a:p>
            <a:pPr algn="just"/>
            <a:r>
              <a:rPr lang="es-ES" sz="2800" b="1" smtClean="0">
                <a:latin typeface="Arial" charset="0"/>
                <a:cs typeface="Arial" charset="0"/>
              </a:rPr>
              <a:t>Inteligencia de mercado</a:t>
            </a:r>
          </a:p>
          <a:p>
            <a:pPr algn="just"/>
            <a:r>
              <a:rPr lang="es-ES" sz="2800" b="1" smtClean="0">
                <a:latin typeface="Arial" charset="0"/>
                <a:cs typeface="Arial" charset="0"/>
              </a:rPr>
              <a:t>Comercialización Internacional</a:t>
            </a:r>
          </a:p>
          <a:p>
            <a:pPr algn="just"/>
            <a:r>
              <a:rPr lang="es-ES" sz="2800" b="1" smtClean="0">
                <a:latin typeface="Arial" charset="0"/>
                <a:cs typeface="Arial" charset="0"/>
              </a:rPr>
              <a:t>Compras Internacionales</a:t>
            </a:r>
          </a:p>
          <a:p>
            <a:pPr algn="just"/>
            <a:r>
              <a:rPr lang="es-ES" sz="2800" b="1" smtClean="0">
                <a:latin typeface="Arial" charset="0"/>
                <a:cs typeface="Arial" charset="0"/>
              </a:rPr>
              <a:t>Articulación Productiva</a:t>
            </a:r>
          </a:p>
          <a:p>
            <a:pPr algn="just"/>
            <a:r>
              <a:rPr lang="es-ES" sz="2800" b="1" smtClean="0">
                <a:latin typeface="Arial" charset="0"/>
                <a:cs typeface="Arial" charset="0"/>
              </a:rPr>
              <a:t>Capacitación de Cuadros Técnicos y Gerenciales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20"/>
          <p:cNvSpPr>
            <a:spLocks/>
          </p:cNvSpPr>
          <p:nvPr/>
        </p:nvSpPr>
        <p:spPr bwMode="auto">
          <a:xfrm>
            <a:off x="2051050" y="-2619375"/>
            <a:ext cx="5329238" cy="9720263"/>
          </a:xfrm>
          <a:custGeom>
            <a:avLst/>
            <a:gdLst>
              <a:gd name="T0" fmla="*/ 10 w 902"/>
              <a:gd name="T1" fmla="*/ 491 h 1809"/>
              <a:gd name="T2" fmla="*/ 55 w 902"/>
              <a:gd name="T3" fmla="*/ 600 h 1809"/>
              <a:gd name="T4" fmla="*/ 74 w 902"/>
              <a:gd name="T5" fmla="*/ 699 h 1809"/>
              <a:gd name="T6" fmla="*/ 154 w 902"/>
              <a:gd name="T7" fmla="*/ 773 h 1809"/>
              <a:gd name="T8" fmla="*/ 278 w 902"/>
              <a:gd name="T9" fmla="*/ 863 h 1809"/>
              <a:gd name="T10" fmla="*/ 372 w 902"/>
              <a:gd name="T11" fmla="*/ 917 h 1809"/>
              <a:gd name="T12" fmla="*/ 337 w 902"/>
              <a:gd name="T13" fmla="*/ 986 h 1809"/>
              <a:gd name="T14" fmla="*/ 302 w 902"/>
              <a:gd name="T15" fmla="*/ 1091 h 1809"/>
              <a:gd name="T16" fmla="*/ 347 w 902"/>
              <a:gd name="T17" fmla="*/ 1210 h 1809"/>
              <a:gd name="T18" fmla="*/ 441 w 902"/>
              <a:gd name="T19" fmla="*/ 1329 h 1809"/>
              <a:gd name="T20" fmla="*/ 436 w 902"/>
              <a:gd name="T21" fmla="*/ 1685 h 1809"/>
              <a:gd name="T22" fmla="*/ 540 w 902"/>
              <a:gd name="T23" fmla="*/ 1809 h 1809"/>
              <a:gd name="T24" fmla="*/ 526 w 902"/>
              <a:gd name="T25" fmla="*/ 1715 h 1809"/>
              <a:gd name="T26" fmla="*/ 615 w 902"/>
              <a:gd name="T27" fmla="*/ 1596 h 1809"/>
              <a:gd name="T28" fmla="*/ 664 w 902"/>
              <a:gd name="T29" fmla="*/ 1517 h 1809"/>
              <a:gd name="T30" fmla="*/ 714 w 902"/>
              <a:gd name="T31" fmla="*/ 1438 h 1809"/>
              <a:gd name="T32" fmla="*/ 818 w 902"/>
              <a:gd name="T33" fmla="*/ 1348 h 1809"/>
              <a:gd name="T34" fmla="*/ 902 w 902"/>
              <a:gd name="T35" fmla="*/ 1205 h 1809"/>
              <a:gd name="T36" fmla="*/ 863 w 902"/>
              <a:gd name="T37" fmla="*/ 1135 h 1809"/>
              <a:gd name="T38" fmla="*/ 768 w 902"/>
              <a:gd name="T39" fmla="*/ 1076 h 1809"/>
              <a:gd name="T40" fmla="*/ 689 w 902"/>
              <a:gd name="T41" fmla="*/ 972 h 1809"/>
              <a:gd name="T42" fmla="*/ 605 w 902"/>
              <a:gd name="T43" fmla="*/ 897 h 1809"/>
              <a:gd name="T44" fmla="*/ 511 w 902"/>
              <a:gd name="T45" fmla="*/ 877 h 1809"/>
              <a:gd name="T46" fmla="*/ 416 w 902"/>
              <a:gd name="T47" fmla="*/ 877 h 1809"/>
              <a:gd name="T48" fmla="*/ 352 w 902"/>
              <a:gd name="T49" fmla="*/ 877 h 1809"/>
              <a:gd name="T50" fmla="*/ 342 w 902"/>
              <a:gd name="T51" fmla="*/ 823 h 1809"/>
              <a:gd name="T52" fmla="*/ 342 w 902"/>
              <a:gd name="T53" fmla="*/ 778 h 1809"/>
              <a:gd name="T54" fmla="*/ 317 w 902"/>
              <a:gd name="T55" fmla="*/ 758 h 1809"/>
              <a:gd name="T56" fmla="*/ 312 w 902"/>
              <a:gd name="T57" fmla="*/ 709 h 1809"/>
              <a:gd name="T58" fmla="*/ 218 w 902"/>
              <a:gd name="T59" fmla="*/ 719 h 1809"/>
              <a:gd name="T60" fmla="*/ 233 w 902"/>
              <a:gd name="T61" fmla="*/ 620 h 1809"/>
              <a:gd name="T62" fmla="*/ 302 w 902"/>
              <a:gd name="T63" fmla="*/ 590 h 1809"/>
              <a:gd name="T64" fmla="*/ 377 w 902"/>
              <a:gd name="T65" fmla="*/ 600 h 1809"/>
              <a:gd name="T66" fmla="*/ 411 w 902"/>
              <a:gd name="T67" fmla="*/ 649 h 1809"/>
              <a:gd name="T68" fmla="*/ 441 w 902"/>
              <a:gd name="T69" fmla="*/ 664 h 1809"/>
              <a:gd name="T70" fmla="*/ 456 w 902"/>
              <a:gd name="T71" fmla="*/ 595 h 1809"/>
              <a:gd name="T72" fmla="*/ 550 w 902"/>
              <a:gd name="T73" fmla="*/ 516 h 1809"/>
              <a:gd name="T74" fmla="*/ 654 w 902"/>
              <a:gd name="T75" fmla="*/ 441 h 1809"/>
              <a:gd name="T76" fmla="*/ 749 w 902"/>
              <a:gd name="T77" fmla="*/ 416 h 1809"/>
              <a:gd name="T78" fmla="*/ 744 w 902"/>
              <a:gd name="T79" fmla="*/ 367 h 1809"/>
              <a:gd name="T80" fmla="*/ 858 w 902"/>
              <a:gd name="T81" fmla="*/ 327 h 1809"/>
              <a:gd name="T82" fmla="*/ 758 w 902"/>
              <a:gd name="T83" fmla="*/ 218 h 1809"/>
              <a:gd name="T84" fmla="*/ 664 w 902"/>
              <a:gd name="T85" fmla="*/ 273 h 1809"/>
              <a:gd name="T86" fmla="*/ 600 w 902"/>
              <a:gd name="T87" fmla="*/ 307 h 1809"/>
              <a:gd name="T88" fmla="*/ 550 w 902"/>
              <a:gd name="T89" fmla="*/ 243 h 1809"/>
              <a:gd name="T90" fmla="*/ 516 w 902"/>
              <a:gd name="T91" fmla="*/ 198 h 1809"/>
              <a:gd name="T92" fmla="*/ 595 w 902"/>
              <a:gd name="T93" fmla="*/ 159 h 1809"/>
              <a:gd name="T94" fmla="*/ 669 w 902"/>
              <a:gd name="T95" fmla="*/ 149 h 1809"/>
              <a:gd name="T96" fmla="*/ 689 w 902"/>
              <a:gd name="T97" fmla="*/ 119 h 1809"/>
              <a:gd name="T98" fmla="*/ 664 w 902"/>
              <a:gd name="T99" fmla="*/ 64 h 1809"/>
              <a:gd name="T100" fmla="*/ 620 w 902"/>
              <a:gd name="T101" fmla="*/ 74 h 1809"/>
              <a:gd name="T102" fmla="*/ 570 w 902"/>
              <a:gd name="T103" fmla="*/ 89 h 1809"/>
              <a:gd name="T104" fmla="*/ 555 w 902"/>
              <a:gd name="T105" fmla="*/ 55 h 1809"/>
              <a:gd name="T106" fmla="*/ 491 w 902"/>
              <a:gd name="T107" fmla="*/ 20 h 1809"/>
              <a:gd name="T108" fmla="*/ 441 w 902"/>
              <a:gd name="T109" fmla="*/ 0 h 1809"/>
              <a:gd name="T110" fmla="*/ 402 w 902"/>
              <a:gd name="T111" fmla="*/ 40 h 1809"/>
              <a:gd name="T112" fmla="*/ 347 w 902"/>
              <a:gd name="T113" fmla="*/ 50 h 1809"/>
              <a:gd name="T114" fmla="*/ 283 w 902"/>
              <a:gd name="T115" fmla="*/ 45 h 1809"/>
              <a:gd name="T116" fmla="*/ 213 w 902"/>
              <a:gd name="T117" fmla="*/ 30 h 1809"/>
              <a:gd name="T118" fmla="*/ 154 w 902"/>
              <a:gd name="T119" fmla="*/ 74 h 1809"/>
              <a:gd name="T120" fmla="*/ 99 w 902"/>
              <a:gd name="T121" fmla="*/ 119 h 1809"/>
              <a:gd name="T122" fmla="*/ 94 w 902"/>
              <a:gd name="T123" fmla="*/ 188 h 1809"/>
              <a:gd name="T124" fmla="*/ 55 w 902"/>
              <a:gd name="T125" fmla="*/ 332 h 180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902"/>
              <a:gd name="T190" fmla="*/ 0 h 1809"/>
              <a:gd name="T191" fmla="*/ 902 w 902"/>
              <a:gd name="T192" fmla="*/ 1809 h 1809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902" h="1809">
                <a:moveTo>
                  <a:pt x="55" y="332"/>
                </a:moveTo>
                <a:lnTo>
                  <a:pt x="0" y="416"/>
                </a:lnTo>
                <a:lnTo>
                  <a:pt x="10" y="491"/>
                </a:lnTo>
                <a:lnTo>
                  <a:pt x="35" y="540"/>
                </a:lnTo>
                <a:lnTo>
                  <a:pt x="55" y="560"/>
                </a:lnTo>
                <a:lnTo>
                  <a:pt x="55" y="600"/>
                </a:lnTo>
                <a:lnTo>
                  <a:pt x="55" y="635"/>
                </a:lnTo>
                <a:lnTo>
                  <a:pt x="60" y="669"/>
                </a:lnTo>
                <a:lnTo>
                  <a:pt x="74" y="699"/>
                </a:lnTo>
                <a:lnTo>
                  <a:pt x="94" y="729"/>
                </a:lnTo>
                <a:lnTo>
                  <a:pt x="119" y="754"/>
                </a:lnTo>
                <a:lnTo>
                  <a:pt x="154" y="773"/>
                </a:lnTo>
                <a:lnTo>
                  <a:pt x="198" y="788"/>
                </a:lnTo>
                <a:lnTo>
                  <a:pt x="258" y="828"/>
                </a:lnTo>
                <a:lnTo>
                  <a:pt x="278" y="863"/>
                </a:lnTo>
                <a:lnTo>
                  <a:pt x="293" y="897"/>
                </a:lnTo>
                <a:lnTo>
                  <a:pt x="327" y="912"/>
                </a:lnTo>
                <a:lnTo>
                  <a:pt x="372" y="917"/>
                </a:lnTo>
                <a:lnTo>
                  <a:pt x="392" y="927"/>
                </a:lnTo>
                <a:lnTo>
                  <a:pt x="382" y="952"/>
                </a:lnTo>
                <a:lnTo>
                  <a:pt x="337" y="986"/>
                </a:lnTo>
                <a:lnTo>
                  <a:pt x="312" y="1011"/>
                </a:lnTo>
                <a:lnTo>
                  <a:pt x="302" y="1051"/>
                </a:lnTo>
                <a:lnTo>
                  <a:pt x="302" y="1091"/>
                </a:lnTo>
                <a:lnTo>
                  <a:pt x="312" y="1130"/>
                </a:lnTo>
                <a:lnTo>
                  <a:pt x="327" y="1170"/>
                </a:lnTo>
                <a:lnTo>
                  <a:pt x="347" y="1210"/>
                </a:lnTo>
                <a:lnTo>
                  <a:pt x="377" y="1244"/>
                </a:lnTo>
                <a:lnTo>
                  <a:pt x="407" y="1264"/>
                </a:lnTo>
                <a:lnTo>
                  <a:pt x="441" y="1329"/>
                </a:lnTo>
                <a:lnTo>
                  <a:pt x="441" y="1433"/>
                </a:lnTo>
                <a:lnTo>
                  <a:pt x="431" y="1562"/>
                </a:lnTo>
                <a:lnTo>
                  <a:pt x="436" y="1685"/>
                </a:lnTo>
                <a:lnTo>
                  <a:pt x="461" y="1770"/>
                </a:lnTo>
                <a:lnTo>
                  <a:pt x="506" y="1804"/>
                </a:lnTo>
                <a:lnTo>
                  <a:pt x="540" y="1809"/>
                </a:lnTo>
                <a:lnTo>
                  <a:pt x="555" y="1809"/>
                </a:lnTo>
                <a:lnTo>
                  <a:pt x="545" y="1775"/>
                </a:lnTo>
                <a:lnTo>
                  <a:pt x="526" y="1715"/>
                </a:lnTo>
                <a:lnTo>
                  <a:pt x="530" y="1651"/>
                </a:lnTo>
                <a:lnTo>
                  <a:pt x="580" y="1611"/>
                </a:lnTo>
                <a:lnTo>
                  <a:pt x="615" y="1596"/>
                </a:lnTo>
                <a:lnTo>
                  <a:pt x="635" y="1571"/>
                </a:lnTo>
                <a:lnTo>
                  <a:pt x="649" y="1542"/>
                </a:lnTo>
                <a:lnTo>
                  <a:pt x="664" y="1517"/>
                </a:lnTo>
                <a:lnTo>
                  <a:pt x="679" y="1487"/>
                </a:lnTo>
                <a:lnTo>
                  <a:pt x="694" y="1457"/>
                </a:lnTo>
                <a:lnTo>
                  <a:pt x="714" y="1438"/>
                </a:lnTo>
                <a:lnTo>
                  <a:pt x="749" y="1423"/>
                </a:lnTo>
                <a:lnTo>
                  <a:pt x="798" y="1393"/>
                </a:lnTo>
                <a:lnTo>
                  <a:pt x="818" y="1348"/>
                </a:lnTo>
                <a:lnTo>
                  <a:pt x="838" y="1294"/>
                </a:lnTo>
                <a:lnTo>
                  <a:pt x="882" y="1234"/>
                </a:lnTo>
                <a:lnTo>
                  <a:pt x="902" y="1205"/>
                </a:lnTo>
                <a:lnTo>
                  <a:pt x="902" y="1180"/>
                </a:lnTo>
                <a:lnTo>
                  <a:pt x="887" y="1160"/>
                </a:lnTo>
                <a:lnTo>
                  <a:pt x="863" y="1135"/>
                </a:lnTo>
                <a:lnTo>
                  <a:pt x="828" y="1115"/>
                </a:lnTo>
                <a:lnTo>
                  <a:pt x="798" y="1096"/>
                </a:lnTo>
                <a:lnTo>
                  <a:pt x="768" y="1076"/>
                </a:lnTo>
                <a:lnTo>
                  <a:pt x="754" y="1051"/>
                </a:lnTo>
                <a:lnTo>
                  <a:pt x="724" y="1006"/>
                </a:lnTo>
                <a:lnTo>
                  <a:pt x="689" y="972"/>
                </a:lnTo>
                <a:lnTo>
                  <a:pt x="649" y="942"/>
                </a:lnTo>
                <a:lnTo>
                  <a:pt x="620" y="912"/>
                </a:lnTo>
                <a:lnTo>
                  <a:pt x="605" y="897"/>
                </a:lnTo>
                <a:lnTo>
                  <a:pt x="580" y="887"/>
                </a:lnTo>
                <a:lnTo>
                  <a:pt x="545" y="882"/>
                </a:lnTo>
                <a:lnTo>
                  <a:pt x="511" y="877"/>
                </a:lnTo>
                <a:lnTo>
                  <a:pt x="476" y="877"/>
                </a:lnTo>
                <a:lnTo>
                  <a:pt x="441" y="877"/>
                </a:lnTo>
                <a:lnTo>
                  <a:pt x="416" y="877"/>
                </a:lnTo>
                <a:lnTo>
                  <a:pt x="402" y="882"/>
                </a:lnTo>
                <a:lnTo>
                  <a:pt x="377" y="882"/>
                </a:lnTo>
                <a:lnTo>
                  <a:pt x="352" y="877"/>
                </a:lnTo>
                <a:lnTo>
                  <a:pt x="332" y="863"/>
                </a:lnTo>
                <a:lnTo>
                  <a:pt x="332" y="843"/>
                </a:lnTo>
                <a:lnTo>
                  <a:pt x="342" y="823"/>
                </a:lnTo>
                <a:lnTo>
                  <a:pt x="357" y="803"/>
                </a:lnTo>
                <a:lnTo>
                  <a:pt x="362" y="788"/>
                </a:lnTo>
                <a:lnTo>
                  <a:pt x="342" y="778"/>
                </a:lnTo>
                <a:lnTo>
                  <a:pt x="317" y="773"/>
                </a:lnTo>
                <a:lnTo>
                  <a:pt x="312" y="773"/>
                </a:lnTo>
                <a:lnTo>
                  <a:pt x="317" y="758"/>
                </a:lnTo>
                <a:lnTo>
                  <a:pt x="327" y="724"/>
                </a:lnTo>
                <a:lnTo>
                  <a:pt x="327" y="704"/>
                </a:lnTo>
                <a:lnTo>
                  <a:pt x="312" y="709"/>
                </a:lnTo>
                <a:lnTo>
                  <a:pt x="288" y="729"/>
                </a:lnTo>
                <a:lnTo>
                  <a:pt x="248" y="734"/>
                </a:lnTo>
                <a:lnTo>
                  <a:pt x="218" y="719"/>
                </a:lnTo>
                <a:lnTo>
                  <a:pt x="203" y="689"/>
                </a:lnTo>
                <a:lnTo>
                  <a:pt x="213" y="659"/>
                </a:lnTo>
                <a:lnTo>
                  <a:pt x="233" y="620"/>
                </a:lnTo>
                <a:lnTo>
                  <a:pt x="253" y="605"/>
                </a:lnTo>
                <a:lnTo>
                  <a:pt x="273" y="595"/>
                </a:lnTo>
                <a:lnTo>
                  <a:pt x="302" y="590"/>
                </a:lnTo>
                <a:lnTo>
                  <a:pt x="327" y="590"/>
                </a:lnTo>
                <a:lnTo>
                  <a:pt x="352" y="595"/>
                </a:lnTo>
                <a:lnTo>
                  <a:pt x="377" y="600"/>
                </a:lnTo>
                <a:lnTo>
                  <a:pt x="392" y="610"/>
                </a:lnTo>
                <a:lnTo>
                  <a:pt x="402" y="625"/>
                </a:lnTo>
                <a:lnTo>
                  <a:pt x="411" y="649"/>
                </a:lnTo>
                <a:lnTo>
                  <a:pt x="421" y="669"/>
                </a:lnTo>
                <a:lnTo>
                  <a:pt x="436" y="674"/>
                </a:lnTo>
                <a:lnTo>
                  <a:pt x="441" y="664"/>
                </a:lnTo>
                <a:lnTo>
                  <a:pt x="441" y="639"/>
                </a:lnTo>
                <a:lnTo>
                  <a:pt x="446" y="620"/>
                </a:lnTo>
                <a:lnTo>
                  <a:pt x="456" y="595"/>
                </a:lnTo>
                <a:lnTo>
                  <a:pt x="486" y="575"/>
                </a:lnTo>
                <a:lnTo>
                  <a:pt x="521" y="550"/>
                </a:lnTo>
                <a:lnTo>
                  <a:pt x="550" y="516"/>
                </a:lnTo>
                <a:lnTo>
                  <a:pt x="575" y="486"/>
                </a:lnTo>
                <a:lnTo>
                  <a:pt x="615" y="456"/>
                </a:lnTo>
                <a:lnTo>
                  <a:pt x="654" y="441"/>
                </a:lnTo>
                <a:lnTo>
                  <a:pt x="699" y="436"/>
                </a:lnTo>
                <a:lnTo>
                  <a:pt x="729" y="431"/>
                </a:lnTo>
                <a:lnTo>
                  <a:pt x="749" y="416"/>
                </a:lnTo>
                <a:lnTo>
                  <a:pt x="744" y="392"/>
                </a:lnTo>
                <a:lnTo>
                  <a:pt x="739" y="377"/>
                </a:lnTo>
                <a:lnTo>
                  <a:pt x="744" y="367"/>
                </a:lnTo>
                <a:lnTo>
                  <a:pt x="798" y="367"/>
                </a:lnTo>
                <a:lnTo>
                  <a:pt x="853" y="357"/>
                </a:lnTo>
                <a:lnTo>
                  <a:pt x="858" y="327"/>
                </a:lnTo>
                <a:lnTo>
                  <a:pt x="828" y="283"/>
                </a:lnTo>
                <a:lnTo>
                  <a:pt x="793" y="243"/>
                </a:lnTo>
                <a:lnTo>
                  <a:pt x="758" y="218"/>
                </a:lnTo>
                <a:lnTo>
                  <a:pt x="729" y="213"/>
                </a:lnTo>
                <a:lnTo>
                  <a:pt x="694" y="233"/>
                </a:lnTo>
                <a:lnTo>
                  <a:pt x="664" y="273"/>
                </a:lnTo>
                <a:lnTo>
                  <a:pt x="635" y="307"/>
                </a:lnTo>
                <a:lnTo>
                  <a:pt x="615" y="317"/>
                </a:lnTo>
                <a:lnTo>
                  <a:pt x="600" y="307"/>
                </a:lnTo>
                <a:lnTo>
                  <a:pt x="595" y="273"/>
                </a:lnTo>
                <a:lnTo>
                  <a:pt x="580" y="248"/>
                </a:lnTo>
                <a:lnTo>
                  <a:pt x="550" y="243"/>
                </a:lnTo>
                <a:lnTo>
                  <a:pt x="521" y="243"/>
                </a:lnTo>
                <a:lnTo>
                  <a:pt x="506" y="218"/>
                </a:lnTo>
                <a:lnTo>
                  <a:pt x="516" y="198"/>
                </a:lnTo>
                <a:lnTo>
                  <a:pt x="530" y="183"/>
                </a:lnTo>
                <a:lnTo>
                  <a:pt x="560" y="169"/>
                </a:lnTo>
                <a:lnTo>
                  <a:pt x="595" y="159"/>
                </a:lnTo>
                <a:lnTo>
                  <a:pt x="625" y="154"/>
                </a:lnTo>
                <a:lnTo>
                  <a:pt x="654" y="149"/>
                </a:lnTo>
                <a:lnTo>
                  <a:pt x="669" y="149"/>
                </a:lnTo>
                <a:lnTo>
                  <a:pt x="679" y="149"/>
                </a:lnTo>
                <a:lnTo>
                  <a:pt x="704" y="139"/>
                </a:lnTo>
                <a:lnTo>
                  <a:pt x="689" y="119"/>
                </a:lnTo>
                <a:lnTo>
                  <a:pt x="669" y="99"/>
                </a:lnTo>
                <a:lnTo>
                  <a:pt x="664" y="79"/>
                </a:lnTo>
                <a:lnTo>
                  <a:pt x="664" y="64"/>
                </a:lnTo>
                <a:lnTo>
                  <a:pt x="649" y="55"/>
                </a:lnTo>
                <a:lnTo>
                  <a:pt x="630" y="55"/>
                </a:lnTo>
                <a:lnTo>
                  <a:pt x="620" y="74"/>
                </a:lnTo>
                <a:lnTo>
                  <a:pt x="610" y="94"/>
                </a:lnTo>
                <a:lnTo>
                  <a:pt x="590" y="99"/>
                </a:lnTo>
                <a:lnTo>
                  <a:pt x="570" y="89"/>
                </a:lnTo>
                <a:lnTo>
                  <a:pt x="575" y="69"/>
                </a:lnTo>
                <a:lnTo>
                  <a:pt x="580" y="55"/>
                </a:lnTo>
                <a:lnTo>
                  <a:pt x="555" y="55"/>
                </a:lnTo>
                <a:lnTo>
                  <a:pt x="526" y="50"/>
                </a:lnTo>
                <a:lnTo>
                  <a:pt x="501" y="40"/>
                </a:lnTo>
                <a:lnTo>
                  <a:pt x="491" y="20"/>
                </a:lnTo>
                <a:lnTo>
                  <a:pt x="491" y="10"/>
                </a:lnTo>
                <a:lnTo>
                  <a:pt x="476" y="0"/>
                </a:lnTo>
                <a:lnTo>
                  <a:pt x="441" y="0"/>
                </a:lnTo>
                <a:lnTo>
                  <a:pt x="416" y="10"/>
                </a:lnTo>
                <a:lnTo>
                  <a:pt x="411" y="25"/>
                </a:lnTo>
                <a:lnTo>
                  <a:pt x="402" y="40"/>
                </a:lnTo>
                <a:lnTo>
                  <a:pt x="377" y="50"/>
                </a:lnTo>
                <a:lnTo>
                  <a:pt x="362" y="50"/>
                </a:lnTo>
                <a:lnTo>
                  <a:pt x="347" y="50"/>
                </a:lnTo>
                <a:lnTo>
                  <a:pt x="327" y="50"/>
                </a:lnTo>
                <a:lnTo>
                  <a:pt x="307" y="45"/>
                </a:lnTo>
                <a:lnTo>
                  <a:pt x="283" y="45"/>
                </a:lnTo>
                <a:lnTo>
                  <a:pt x="263" y="40"/>
                </a:lnTo>
                <a:lnTo>
                  <a:pt x="238" y="35"/>
                </a:lnTo>
                <a:lnTo>
                  <a:pt x="213" y="30"/>
                </a:lnTo>
                <a:lnTo>
                  <a:pt x="193" y="45"/>
                </a:lnTo>
                <a:lnTo>
                  <a:pt x="174" y="60"/>
                </a:lnTo>
                <a:lnTo>
                  <a:pt x="154" y="74"/>
                </a:lnTo>
                <a:lnTo>
                  <a:pt x="134" y="89"/>
                </a:lnTo>
                <a:lnTo>
                  <a:pt x="119" y="104"/>
                </a:lnTo>
                <a:lnTo>
                  <a:pt x="99" y="119"/>
                </a:lnTo>
                <a:lnTo>
                  <a:pt x="79" y="139"/>
                </a:lnTo>
                <a:lnTo>
                  <a:pt x="64" y="154"/>
                </a:lnTo>
                <a:lnTo>
                  <a:pt x="94" y="188"/>
                </a:lnTo>
                <a:lnTo>
                  <a:pt x="104" y="233"/>
                </a:lnTo>
                <a:lnTo>
                  <a:pt x="94" y="283"/>
                </a:lnTo>
                <a:lnTo>
                  <a:pt x="55" y="332"/>
                </a:lnTo>
                <a:close/>
              </a:path>
            </a:pathLst>
          </a:custGeom>
          <a:solidFill>
            <a:srgbClr val="006600">
              <a:alpha val="36862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>
              <a:latin typeface="Cambria" pitchFamily="18" charset="0"/>
            </a:endParaRPr>
          </a:p>
        </p:txBody>
      </p:sp>
      <p:grpSp>
        <p:nvGrpSpPr>
          <p:cNvPr id="2" name="31 Grupo"/>
          <p:cNvGrpSpPr>
            <a:grpSpLocks/>
          </p:cNvGrpSpPr>
          <p:nvPr/>
        </p:nvGrpSpPr>
        <p:grpSpPr bwMode="auto">
          <a:xfrm rot="767908">
            <a:off x="3563938" y="836613"/>
            <a:ext cx="4824412" cy="2736850"/>
            <a:chOff x="3288094" y="119835"/>
            <a:chExt cx="3888432" cy="2808312"/>
          </a:xfrm>
        </p:grpSpPr>
        <p:sp>
          <p:nvSpPr>
            <p:cNvPr id="16" name="15 Elipse"/>
            <p:cNvSpPr/>
            <p:nvPr/>
          </p:nvSpPr>
          <p:spPr>
            <a:xfrm rot="18040108">
              <a:off x="3828154" y="-420225"/>
              <a:ext cx="2808312" cy="3888432"/>
            </a:xfrm>
            <a:prstGeom prst="ellipse">
              <a:avLst/>
            </a:prstGeom>
            <a:solidFill>
              <a:srgbClr val="0070C0">
                <a:alpha val="6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UY"/>
            </a:p>
          </p:txBody>
        </p:sp>
        <p:sp>
          <p:nvSpPr>
            <p:cNvPr id="17" name="16 Elipse"/>
            <p:cNvSpPr/>
            <p:nvPr/>
          </p:nvSpPr>
          <p:spPr>
            <a:xfrm>
              <a:off x="3940152" y="912297"/>
              <a:ext cx="1648010" cy="1542617"/>
            </a:xfrm>
            <a:prstGeom prst="ellipse">
              <a:avLst/>
            </a:prstGeom>
            <a:solidFill>
              <a:srgbClr val="0070C0">
                <a:alpha val="6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UY"/>
            </a:p>
          </p:txBody>
        </p:sp>
        <p:sp>
          <p:nvSpPr>
            <p:cNvPr id="18" name="17 Elipse"/>
            <p:cNvSpPr/>
            <p:nvPr/>
          </p:nvSpPr>
          <p:spPr>
            <a:xfrm>
              <a:off x="4306040" y="1683274"/>
              <a:ext cx="305803" cy="322532"/>
            </a:xfrm>
            <a:prstGeom prst="ellipse">
              <a:avLst/>
            </a:prstGeom>
            <a:solidFill>
              <a:srgbClr val="0070C0">
                <a:alpha val="6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UY"/>
            </a:p>
          </p:txBody>
        </p:sp>
      </p:grpSp>
      <p:grpSp>
        <p:nvGrpSpPr>
          <p:cNvPr id="3" name="43 Grupo"/>
          <p:cNvGrpSpPr>
            <a:grpSpLocks/>
          </p:cNvGrpSpPr>
          <p:nvPr/>
        </p:nvGrpSpPr>
        <p:grpSpPr bwMode="auto">
          <a:xfrm rot="2050762">
            <a:off x="5451475" y="3827463"/>
            <a:ext cx="1223963" cy="1976437"/>
            <a:chOff x="7919864" y="4725144"/>
            <a:chExt cx="1224136" cy="1080120"/>
          </a:xfrm>
        </p:grpSpPr>
        <p:sp>
          <p:nvSpPr>
            <p:cNvPr id="13" name="12 Elipse"/>
            <p:cNvSpPr/>
            <p:nvPr/>
          </p:nvSpPr>
          <p:spPr>
            <a:xfrm>
              <a:off x="7919864" y="4725144"/>
              <a:ext cx="1224136" cy="1080120"/>
            </a:xfrm>
            <a:prstGeom prst="ellipse">
              <a:avLst/>
            </a:prstGeom>
            <a:solidFill>
              <a:srgbClr val="0070C0">
                <a:alpha val="6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UY"/>
            </a:p>
          </p:txBody>
        </p:sp>
        <p:sp>
          <p:nvSpPr>
            <p:cNvPr id="14" name="13 Elipse"/>
            <p:cNvSpPr/>
            <p:nvPr/>
          </p:nvSpPr>
          <p:spPr>
            <a:xfrm>
              <a:off x="8100020" y="5085034"/>
              <a:ext cx="863722" cy="720080"/>
            </a:xfrm>
            <a:prstGeom prst="ellipse">
              <a:avLst/>
            </a:prstGeom>
            <a:solidFill>
              <a:srgbClr val="0070C0">
                <a:alpha val="6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UY"/>
            </a:p>
          </p:txBody>
        </p:sp>
        <p:sp>
          <p:nvSpPr>
            <p:cNvPr id="15" name="14 Elipse"/>
            <p:cNvSpPr/>
            <p:nvPr/>
          </p:nvSpPr>
          <p:spPr>
            <a:xfrm>
              <a:off x="8386862" y="5445481"/>
              <a:ext cx="360413" cy="360040"/>
            </a:xfrm>
            <a:prstGeom prst="ellipse">
              <a:avLst/>
            </a:prstGeom>
            <a:solidFill>
              <a:srgbClr val="0070C0">
                <a:alpha val="6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UY"/>
            </a:p>
          </p:txBody>
        </p:sp>
      </p:grpSp>
      <p:sp>
        <p:nvSpPr>
          <p:cNvPr id="19" name="1 Título"/>
          <p:cNvSpPr>
            <a:spLocks noGrp="1"/>
          </p:cNvSpPr>
          <p:nvPr>
            <p:ph type="title"/>
          </p:nvPr>
        </p:nvSpPr>
        <p:spPr>
          <a:xfrm>
            <a:off x="395288" y="5229225"/>
            <a:ext cx="3506787" cy="1008063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UY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OPERACIÓN </a:t>
            </a:r>
            <a:br>
              <a:rPr lang="es-UY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UY" sz="3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alenvidrio</a:t>
            </a:r>
            <a:endParaRPr lang="es-UY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24 Elipse"/>
          <p:cNvSpPr/>
          <p:nvPr/>
        </p:nvSpPr>
        <p:spPr>
          <a:xfrm rot="13810866">
            <a:off x="3394075" y="384175"/>
            <a:ext cx="5370513" cy="4160837"/>
          </a:xfrm>
          <a:prstGeom prst="ellipse">
            <a:avLst/>
          </a:prstGeom>
          <a:solidFill>
            <a:srgbClr val="0070C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UY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088" y="3860800"/>
            <a:ext cx="7467600" cy="635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UY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Operaciones concretas</a:t>
            </a:r>
            <a:endParaRPr lang="es-UY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323850" y="4999038"/>
            <a:ext cx="8424863" cy="7921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ES" sz="2800" b="1" smtClean="0">
                <a:latin typeface="Arial" charset="0"/>
                <a:cs typeface="Arial" charset="0"/>
              </a:rPr>
              <a:t>Exportaciones 2012 / 2013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54150" y="188913"/>
            <a:ext cx="6357938" cy="71913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UY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2012 / 2013 – por país </a:t>
            </a:r>
            <a:endParaRPr lang="es-UY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55650" y="1989138"/>
          <a:ext cx="7920880" cy="4464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84"/>
                <a:gridCol w="2664296"/>
              </a:tblGrid>
              <a:tr h="744083">
                <a:tc>
                  <a:txBody>
                    <a:bodyPr/>
                    <a:lstStyle/>
                    <a:p>
                      <a:pPr algn="ctr"/>
                      <a:r>
                        <a:rPr lang="es-UY" sz="3200" dirty="0" smtClean="0">
                          <a:latin typeface="Arial" pitchFamily="34" charset="0"/>
                          <a:cs typeface="Arial" pitchFamily="34" charset="0"/>
                        </a:rPr>
                        <a:t>ENVASE</a:t>
                      </a:r>
                      <a:endParaRPr lang="es-UY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UY" sz="3200" dirty="0" smtClean="0">
                          <a:latin typeface="Arial" pitchFamily="34" charset="0"/>
                          <a:cs typeface="Arial" pitchFamily="34" charset="0"/>
                        </a:rPr>
                        <a:t>CANTIDAD</a:t>
                      </a:r>
                      <a:endParaRPr lang="es-UY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4083">
                <a:tc>
                  <a:txBody>
                    <a:bodyPr/>
                    <a:lstStyle/>
                    <a:p>
                      <a:pPr algn="l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ROMARIO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165.000.000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4083">
                <a:tc>
                  <a:txBody>
                    <a:bodyPr/>
                    <a:lstStyle/>
                    <a:p>
                      <a:pPr algn="l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635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30.000.000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4083">
                <a:tc>
                  <a:txBody>
                    <a:bodyPr/>
                    <a:lstStyle/>
                    <a:p>
                      <a:pPr algn="l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LN STD.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30.000.000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4083">
                <a:tc>
                  <a:txBody>
                    <a:bodyPr/>
                    <a:lstStyle/>
                    <a:p>
                      <a:pPr algn="l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TANQUE LITRO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18.000.000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4083">
                <a:tc>
                  <a:txBody>
                    <a:bodyPr/>
                    <a:lstStyle/>
                    <a:p>
                      <a:pPr algn="l"/>
                      <a:r>
                        <a:rPr lang="es-UY" sz="3200" b="1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s-UY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3200" b="1" dirty="0" smtClean="0">
                          <a:latin typeface="Arial" pitchFamily="34" charset="0"/>
                          <a:cs typeface="Arial" pitchFamily="34" charset="0"/>
                        </a:rPr>
                        <a:t>243.000.000</a:t>
                      </a:r>
                      <a:endParaRPr lang="es-UY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" name="6 Grupo"/>
          <p:cNvGrpSpPr>
            <a:grpSpLocks/>
          </p:cNvGrpSpPr>
          <p:nvPr/>
        </p:nvGrpSpPr>
        <p:grpSpPr bwMode="auto">
          <a:xfrm>
            <a:off x="2555875" y="1125538"/>
            <a:ext cx="4176713" cy="503237"/>
            <a:chOff x="2555776" y="1124744"/>
            <a:chExt cx="4176464" cy="504056"/>
          </a:xfrm>
        </p:grpSpPr>
        <p:sp>
          <p:nvSpPr>
            <p:cNvPr id="6" name="1 Título"/>
            <p:cNvSpPr txBox="1">
              <a:spLocks/>
            </p:cNvSpPr>
            <p:nvPr/>
          </p:nvSpPr>
          <p:spPr>
            <a:xfrm>
              <a:off x="2555776" y="1124744"/>
              <a:ext cx="4176464" cy="504056"/>
            </a:xfrm>
            <a:prstGeom prst="rect">
              <a:avLst/>
            </a:prstGeom>
            <a:noFill/>
          </p:spPr>
          <p:txBody>
            <a:bodyPr anchor="b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es-UY" sz="3200" b="1" cap="small" dirty="0" err="1">
                  <a:solidFill>
                    <a:srgbClr val="00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rPr>
                <a:t>brasil</a:t>
              </a:r>
              <a:endParaRPr lang="es-UY" sz="3200" b="1" cap="small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endParaRPr>
            </a:p>
          </p:txBody>
        </p:sp>
        <p:pic>
          <p:nvPicPr>
            <p:cNvPr id="20507" name="Picture 2" descr="http://www.banderas.pro/banderas/bandera-brasil-3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436096" y="1124744"/>
              <a:ext cx="620068" cy="430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54150" y="188913"/>
            <a:ext cx="6357938" cy="71913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UY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2012 / 2013 – por país </a:t>
            </a:r>
            <a:endParaRPr lang="es-UY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55650" y="1628775"/>
          <a:ext cx="7920880" cy="187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84"/>
                <a:gridCol w="2664296"/>
              </a:tblGrid>
              <a:tr h="624069">
                <a:tc>
                  <a:txBody>
                    <a:bodyPr/>
                    <a:lstStyle/>
                    <a:p>
                      <a:pPr algn="ctr"/>
                      <a:r>
                        <a:rPr lang="es-UY" sz="2800" dirty="0" smtClean="0">
                          <a:latin typeface="Arial" pitchFamily="34" charset="0"/>
                          <a:cs typeface="Arial" pitchFamily="34" charset="0"/>
                        </a:rPr>
                        <a:t>ENVASE</a:t>
                      </a:r>
                      <a:endParaRPr lang="es-UY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UY" sz="2800" dirty="0" smtClean="0">
                          <a:latin typeface="Arial" pitchFamily="34" charset="0"/>
                          <a:cs typeface="Arial" pitchFamily="34" charset="0"/>
                        </a:rPr>
                        <a:t>CANTIDAD</a:t>
                      </a:r>
                      <a:endParaRPr lang="es-UY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24069">
                <a:tc>
                  <a:txBody>
                    <a:bodyPr/>
                    <a:lstStyle/>
                    <a:p>
                      <a:pPr algn="l"/>
                      <a:r>
                        <a:rPr lang="es-UY" sz="2000" dirty="0" smtClean="0">
                          <a:latin typeface="Arial" pitchFamily="34" charset="0"/>
                          <a:cs typeface="Arial" pitchFamily="34" charset="0"/>
                        </a:rPr>
                        <a:t>GATORADE</a:t>
                      </a:r>
                      <a:endParaRPr lang="es-UY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000" dirty="0" smtClean="0">
                          <a:latin typeface="Arial" pitchFamily="34" charset="0"/>
                          <a:cs typeface="Arial" pitchFamily="34" charset="0"/>
                        </a:rPr>
                        <a:t>13.300.000</a:t>
                      </a:r>
                      <a:endParaRPr lang="es-UY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24069">
                <a:tc>
                  <a:txBody>
                    <a:bodyPr/>
                    <a:lstStyle/>
                    <a:p>
                      <a:pPr algn="l"/>
                      <a:r>
                        <a:rPr lang="es-UY" sz="2800" b="1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s-UY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800" b="1" dirty="0" smtClean="0">
                          <a:latin typeface="Arial" pitchFamily="34" charset="0"/>
                          <a:cs typeface="Arial" pitchFamily="34" charset="0"/>
                        </a:rPr>
                        <a:t>13.300.000</a:t>
                      </a:r>
                      <a:endParaRPr lang="es-UY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755650" y="4437063"/>
          <a:ext cx="7920880" cy="187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84"/>
                <a:gridCol w="2664296"/>
              </a:tblGrid>
              <a:tr h="624069">
                <a:tc>
                  <a:txBody>
                    <a:bodyPr/>
                    <a:lstStyle/>
                    <a:p>
                      <a:pPr algn="ctr"/>
                      <a:r>
                        <a:rPr lang="es-UY" sz="2800" dirty="0" smtClean="0">
                          <a:latin typeface="Arial" pitchFamily="34" charset="0"/>
                          <a:cs typeface="Arial" pitchFamily="34" charset="0"/>
                        </a:rPr>
                        <a:t>ENVASE</a:t>
                      </a:r>
                      <a:endParaRPr lang="es-UY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UY" sz="2800" dirty="0" smtClean="0">
                          <a:latin typeface="Arial" pitchFamily="34" charset="0"/>
                          <a:cs typeface="Arial" pitchFamily="34" charset="0"/>
                        </a:rPr>
                        <a:t>CANTIDAD</a:t>
                      </a:r>
                      <a:endParaRPr lang="es-UY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24069">
                <a:tc>
                  <a:txBody>
                    <a:bodyPr/>
                    <a:lstStyle/>
                    <a:p>
                      <a:pPr algn="l"/>
                      <a:r>
                        <a:rPr lang="es-UY" sz="2000" dirty="0" smtClean="0">
                          <a:latin typeface="Arial" pitchFamily="34" charset="0"/>
                          <a:cs typeface="Arial" pitchFamily="34" charset="0"/>
                        </a:rPr>
                        <a:t>620</a:t>
                      </a:r>
                      <a:r>
                        <a:rPr lang="es-UY" sz="2000" baseline="0" dirty="0" smtClean="0">
                          <a:latin typeface="Arial" pitchFamily="34" charset="0"/>
                          <a:cs typeface="Arial" pitchFamily="34" charset="0"/>
                        </a:rPr>
                        <a:t> CC RETRONABLE</a:t>
                      </a:r>
                      <a:endParaRPr lang="es-UY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000" dirty="0" smtClean="0">
                          <a:latin typeface="Arial" pitchFamily="34" charset="0"/>
                          <a:cs typeface="Arial" pitchFamily="34" charset="0"/>
                        </a:rPr>
                        <a:t>6.000.000</a:t>
                      </a:r>
                      <a:endParaRPr lang="es-UY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24069">
                <a:tc>
                  <a:txBody>
                    <a:bodyPr/>
                    <a:lstStyle/>
                    <a:p>
                      <a:pPr algn="l"/>
                      <a:r>
                        <a:rPr lang="es-UY" sz="2800" b="1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s-UY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800" b="1" dirty="0" smtClean="0">
                          <a:latin typeface="Arial" pitchFamily="34" charset="0"/>
                          <a:cs typeface="Arial" pitchFamily="34" charset="0"/>
                        </a:rPr>
                        <a:t>6.000.000</a:t>
                      </a:r>
                      <a:endParaRPr lang="es-UY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1" name="10 Grupo"/>
          <p:cNvGrpSpPr>
            <a:grpSpLocks/>
          </p:cNvGrpSpPr>
          <p:nvPr/>
        </p:nvGrpSpPr>
        <p:grpSpPr bwMode="auto">
          <a:xfrm>
            <a:off x="2555875" y="3729038"/>
            <a:ext cx="3105150" cy="563562"/>
            <a:chOff x="2555776" y="3728373"/>
            <a:chExt cx="3105547" cy="564724"/>
          </a:xfrm>
        </p:grpSpPr>
        <p:sp>
          <p:nvSpPr>
            <p:cNvPr id="7" name="1 Título"/>
            <p:cNvSpPr txBox="1">
              <a:spLocks/>
            </p:cNvSpPr>
            <p:nvPr/>
          </p:nvSpPr>
          <p:spPr>
            <a:xfrm>
              <a:off x="2555776" y="3788822"/>
              <a:ext cx="2735613" cy="504275"/>
            </a:xfrm>
            <a:prstGeom prst="rect">
              <a:avLst/>
            </a:prstGeom>
            <a:noFill/>
          </p:spPr>
          <p:txBody>
            <a:bodyPr anchor="b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es-UY" sz="3200" b="1" cap="small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rPr>
                <a:t>bolivia</a:t>
              </a:r>
              <a:endParaRPr lang="es-UY" sz="3200" b="1" cap="sm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endParaRPr>
            </a:p>
          </p:txBody>
        </p:sp>
        <p:pic>
          <p:nvPicPr>
            <p:cNvPr id="21539" name="Picture 2" descr="http://www.tutiempo.net/Tierra/i/banderas/bl-lgflag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32040" y="3728373"/>
              <a:ext cx="729283" cy="492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" name="9 Grupo"/>
          <p:cNvGrpSpPr>
            <a:grpSpLocks/>
          </p:cNvGrpSpPr>
          <p:nvPr/>
        </p:nvGrpSpPr>
        <p:grpSpPr bwMode="auto">
          <a:xfrm>
            <a:off x="2124075" y="950913"/>
            <a:ext cx="3527425" cy="533400"/>
            <a:chOff x="2123728" y="950124"/>
            <a:chExt cx="3528393" cy="534660"/>
          </a:xfrm>
        </p:grpSpPr>
        <p:sp>
          <p:nvSpPr>
            <p:cNvPr id="6" name="1 Título"/>
            <p:cNvSpPr txBox="1">
              <a:spLocks/>
            </p:cNvSpPr>
            <p:nvPr/>
          </p:nvSpPr>
          <p:spPr>
            <a:xfrm>
              <a:off x="2123728" y="980357"/>
              <a:ext cx="2951973" cy="504427"/>
            </a:xfrm>
            <a:prstGeom prst="rect">
              <a:avLst/>
            </a:prstGeom>
            <a:noFill/>
          </p:spPr>
          <p:txBody>
            <a:bodyPr anchor="b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es-UY" sz="3200" b="1" cap="small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rPr>
                <a:t>argentina</a:t>
              </a:r>
            </a:p>
          </p:txBody>
        </p:sp>
        <p:pic>
          <p:nvPicPr>
            <p:cNvPr id="21537" name="Picture 4" descr="http://www.banderas.pro/banderas/bandera-argentina-1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932041" y="950124"/>
              <a:ext cx="720080" cy="462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54150" y="188913"/>
            <a:ext cx="6357938" cy="71913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UY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2012 / 2013 – por país </a:t>
            </a:r>
            <a:endParaRPr lang="es-UY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55650" y="1628775"/>
          <a:ext cx="7920880" cy="2088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84"/>
                <a:gridCol w="2664296"/>
              </a:tblGrid>
              <a:tr h="522058">
                <a:tc>
                  <a:txBody>
                    <a:bodyPr/>
                    <a:lstStyle/>
                    <a:p>
                      <a:pPr algn="ctr"/>
                      <a:r>
                        <a:rPr lang="es-UY" sz="2800" dirty="0" smtClean="0">
                          <a:latin typeface="Arial" pitchFamily="34" charset="0"/>
                          <a:cs typeface="Arial" pitchFamily="34" charset="0"/>
                        </a:rPr>
                        <a:t>ENVASE</a:t>
                      </a:r>
                      <a:endParaRPr lang="es-UY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UY" sz="2800" dirty="0" smtClean="0">
                          <a:latin typeface="Arial" pitchFamily="34" charset="0"/>
                          <a:cs typeface="Arial" pitchFamily="34" charset="0"/>
                        </a:rPr>
                        <a:t>CANTIDAD</a:t>
                      </a:r>
                      <a:endParaRPr lang="es-UY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22058">
                <a:tc>
                  <a:txBody>
                    <a:bodyPr/>
                    <a:lstStyle/>
                    <a:p>
                      <a:pPr algn="l"/>
                      <a:r>
                        <a:rPr lang="es-UY" sz="2000" dirty="0" smtClean="0">
                          <a:latin typeface="Arial" pitchFamily="34" charset="0"/>
                          <a:cs typeface="Arial" pitchFamily="34" charset="0"/>
                        </a:rPr>
                        <a:t>1000 ML</a:t>
                      </a:r>
                      <a:endParaRPr lang="es-UY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000" dirty="0" smtClean="0">
                          <a:latin typeface="Arial" pitchFamily="34" charset="0"/>
                          <a:cs typeface="Arial" pitchFamily="34" charset="0"/>
                        </a:rPr>
                        <a:t>1.900.000</a:t>
                      </a:r>
                      <a:endParaRPr lang="es-UY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22058">
                <a:tc>
                  <a:txBody>
                    <a:bodyPr/>
                    <a:lstStyle/>
                    <a:p>
                      <a:pPr algn="l"/>
                      <a:r>
                        <a:rPr lang="es-UY" sz="2000" dirty="0" smtClean="0">
                          <a:latin typeface="Arial" pitchFamily="34" charset="0"/>
                          <a:cs typeface="Arial" pitchFamily="34" charset="0"/>
                        </a:rPr>
                        <a:t>355 ML</a:t>
                      </a:r>
                      <a:endParaRPr lang="es-UY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000" dirty="0" smtClean="0">
                          <a:latin typeface="Arial" pitchFamily="34" charset="0"/>
                          <a:cs typeface="Arial" pitchFamily="34" charset="0"/>
                        </a:rPr>
                        <a:t>2.800.000</a:t>
                      </a:r>
                      <a:endParaRPr lang="es-UY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22058">
                <a:tc>
                  <a:txBody>
                    <a:bodyPr/>
                    <a:lstStyle/>
                    <a:p>
                      <a:pPr algn="l"/>
                      <a:r>
                        <a:rPr lang="es-UY" sz="2800" b="1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s-UY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800" b="1" dirty="0" smtClean="0">
                          <a:latin typeface="Arial" pitchFamily="34" charset="0"/>
                          <a:cs typeface="Arial" pitchFamily="34" charset="0"/>
                        </a:rPr>
                        <a:t>4.700.000</a:t>
                      </a:r>
                      <a:endParaRPr lang="es-UY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755650" y="4437063"/>
          <a:ext cx="7920880" cy="187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84"/>
                <a:gridCol w="2664296"/>
              </a:tblGrid>
              <a:tr h="624069">
                <a:tc>
                  <a:txBody>
                    <a:bodyPr/>
                    <a:lstStyle/>
                    <a:p>
                      <a:pPr algn="ctr"/>
                      <a:r>
                        <a:rPr lang="es-UY" sz="2800" dirty="0" smtClean="0">
                          <a:latin typeface="Arial" pitchFamily="34" charset="0"/>
                          <a:cs typeface="Arial" pitchFamily="34" charset="0"/>
                        </a:rPr>
                        <a:t>ENVASE</a:t>
                      </a:r>
                      <a:endParaRPr lang="es-UY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UY" sz="2800" dirty="0" smtClean="0">
                          <a:latin typeface="Arial" pitchFamily="34" charset="0"/>
                          <a:cs typeface="Arial" pitchFamily="34" charset="0"/>
                        </a:rPr>
                        <a:t>CANTIDAD</a:t>
                      </a:r>
                      <a:endParaRPr lang="es-UY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24069">
                <a:tc>
                  <a:txBody>
                    <a:bodyPr/>
                    <a:lstStyle/>
                    <a:p>
                      <a:pPr algn="l"/>
                      <a:r>
                        <a:rPr lang="es-UY" sz="2000" dirty="0" smtClean="0">
                          <a:latin typeface="Arial" pitchFamily="34" charset="0"/>
                          <a:cs typeface="Arial" pitchFamily="34" charset="0"/>
                        </a:rPr>
                        <a:t>BRAHMA</a:t>
                      </a:r>
                      <a:r>
                        <a:rPr lang="es-UY" sz="2000" baseline="0" dirty="0" smtClean="0">
                          <a:latin typeface="Arial" pitchFamily="34" charset="0"/>
                          <a:cs typeface="Arial" pitchFamily="34" charset="0"/>
                        </a:rPr>
                        <a:t> LITRO</a:t>
                      </a:r>
                      <a:endParaRPr lang="es-UY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000" smtClean="0">
                          <a:latin typeface="Arial" pitchFamily="34" charset="0"/>
                          <a:cs typeface="Arial" pitchFamily="34" charset="0"/>
                        </a:rPr>
                        <a:t>12.000.000</a:t>
                      </a:r>
                      <a:endParaRPr lang="es-UY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24069">
                <a:tc>
                  <a:txBody>
                    <a:bodyPr/>
                    <a:lstStyle/>
                    <a:p>
                      <a:pPr algn="l"/>
                      <a:r>
                        <a:rPr lang="es-UY" sz="2800" b="1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s-UY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800" b="1" dirty="0" smtClean="0">
                          <a:latin typeface="Arial" pitchFamily="34" charset="0"/>
                          <a:cs typeface="Arial" pitchFamily="34" charset="0"/>
                        </a:rPr>
                        <a:t>12.000.000</a:t>
                      </a:r>
                      <a:endParaRPr lang="es-UY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11 Grupo"/>
          <p:cNvGrpSpPr>
            <a:grpSpLocks/>
          </p:cNvGrpSpPr>
          <p:nvPr/>
        </p:nvGrpSpPr>
        <p:grpSpPr bwMode="auto">
          <a:xfrm>
            <a:off x="2484438" y="981075"/>
            <a:ext cx="4175125" cy="503238"/>
            <a:chOff x="2483768" y="980728"/>
            <a:chExt cx="4176464" cy="504056"/>
          </a:xfrm>
        </p:grpSpPr>
        <p:sp>
          <p:nvSpPr>
            <p:cNvPr id="8" name="1 Título"/>
            <p:cNvSpPr txBox="1">
              <a:spLocks/>
            </p:cNvSpPr>
            <p:nvPr/>
          </p:nvSpPr>
          <p:spPr>
            <a:xfrm>
              <a:off x="2483768" y="980728"/>
              <a:ext cx="4176464" cy="504056"/>
            </a:xfrm>
            <a:prstGeom prst="rect">
              <a:avLst/>
            </a:prstGeom>
            <a:noFill/>
          </p:spPr>
          <p:txBody>
            <a:bodyPr anchor="b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es-UY" sz="3200" b="1" cap="small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rPr>
                <a:t>GUATEMALA</a:t>
              </a:r>
            </a:p>
          </p:txBody>
        </p:sp>
        <p:pic>
          <p:nvPicPr>
            <p:cNvPr id="22566" name="Picture 2" descr="Guatemala Bandera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940152" y="980728"/>
              <a:ext cx="720080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12 Grupo"/>
          <p:cNvGrpSpPr>
            <a:grpSpLocks/>
          </p:cNvGrpSpPr>
          <p:nvPr/>
        </p:nvGrpSpPr>
        <p:grpSpPr bwMode="auto">
          <a:xfrm>
            <a:off x="1116013" y="3860800"/>
            <a:ext cx="5581650" cy="504825"/>
            <a:chOff x="1115616" y="3861048"/>
            <a:chExt cx="5581376" cy="504056"/>
          </a:xfrm>
        </p:grpSpPr>
        <p:sp>
          <p:nvSpPr>
            <p:cNvPr id="7" name="1 Título"/>
            <p:cNvSpPr txBox="1">
              <a:spLocks/>
            </p:cNvSpPr>
            <p:nvPr/>
          </p:nvSpPr>
          <p:spPr>
            <a:xfrm>
              <a:off x="1115616" y="3861048"/>
              <a:ext cx="5040065" cy="504056"/>
            </a:xfrm>
            <a:prstGeom prst="rect">
              <a:avLst/>
            </a:prstGeom>
            <a:noFill/>
          </p:spPr>
          <p:txBody>
            <a:bodyPr anchor="b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es-UY" sz="3200" b="1" cap="small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rPr>
                <a:t>REPUBLICA DOMINICANA</a:t>
              </a:r>
            </a:p>
          </p:txBody>
        </p:sp>
        <p:pic>
          <p:nvPicPr>
            <p:cNvPr id="22564" name="Picture 4" descr="http://www.banderas.pro/banderas/bandera-republica-dominicana-3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940151" y="3861048"/>
              <a:ext cx="756841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54150" y="188913"/>
            <a:ext cx="6357938" cy="71913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UY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2012 / 2013 – total </a:t>
            </a:r>
            <a:endParaRPr lang="es-UY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55650" y="1196975"/>
          <a:ext cx="7920038" cy="5184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84"/>
                <a:gridCol w="2664296"/>
              </a:tblGrid>
              <a:tr h="740654">
                <a:tc>
                  <a:txBody>
                    <a:bodyPr/>
                    <a:lstStyle/>
                    <a:p>
                      <a:pPr algn="ctr"/>
                      <a:r>
                        <a:rPr lang="es-UY" sz="3200" dirty="0" smtClean="0">
                          <a:latin typeface="Arial" pitchFamily="34" charset="0"/>
                          <a:cs typeface="Arial" pitchFamily="34" charset="0"/>
                        </a:rPr>
                        <a:t>ENVASE</a:t>
                      </a:r>
                      <a:endParaRPr lang="es-UY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UY" sz="3200" dirty="0" smtClean="0">
                          <a:latin typeface="Arial" pitchFamily="34" charset="0"/>
                          <a:cs typeface="Arial" pitchFamily="34" charset="0"/>
                        </a:rPr>
                        <a:t>CANTIDAD</a:t>
                      </a:r>
                      <a:endParaRPr lang="es-UY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0654">
                <a:tc>
                  <a:txBody>
                    <a:bodyPr/>
                    <a:lstStyle/>
                    <a:p>
                      <a:pPr algn="l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BRASIL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243.000.000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0654">
                <a:tc>
                  <a:txBody>
                    <a:bodyPr/>
                    <a:lstStyle/>
                    <a:p>
                      <a:pPr algn="l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ARGENTINA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13.300.000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0654">
                <a:tc>
                  <a:txBody>
                    <a:bodyPr/>
                    <a:lstStyle/>
                    <a:p>
                      <a:pPr algn="l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BOLIVIA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6.000.000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0654">
                <a:tc>
                  <a:txBody>
                    <a:bodyPr/>
                    <a:lstStyle/>
                    <a:p>
                      <a:pPr algn="l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GUATEMALA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4.700.000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0654">
                <a:tc>
                  <a:txBody>
                    <a:bodyPr/>
                    <a:lstStyle/>
                    <a:p>
                      <a:pPr algn="l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REPÚBLICA</a:t>
                      </a:r>
                      <a:r>
                        <a:rPr lang="es-UY" sz="2400" baseline="0" dirty="0" smtClean="0">
                          <a:latin typeface="Arial" pitchFamily="34" charset="0"/>
                          <a:cs typeface="Arial" pitchFamily="34" charset="0"/>
                        </a:rPr>
                        <a:t> DOMINICANA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2400" dirty="0" smtClean="0">
                          <a:latin typeface="Arial" pitchFamily="34" charset="0"/>
                          <a:cs typeface="Arial" pitchFamily="34" charset="0"/>
                        </a:rPr>
                        <a:t>12.000.000</a:t>
                      </a:r>
                      <a:endParaRPr lang="es-UY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0654">
                <a:tc>
                  <a:txBody>
                    <a:bodyPr/>
                    <a:lstStyle/>
                    <a:p>
                      <a:pPr algn="l"/>
                      <a:r>
                        <a:rPr lang="es-UY" sz="3200" b="1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s-UY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UY" sz="3200" b="1" dirty="0" smtClean="0">
                          <a:latin typeface="Arial" pitchFamily="34" charset="0"/>
                          <a:cs typeface="Arial" pitchFamily="34" charset="0"/>
                        </a:rPr>
                        <a:t>279.000.000</a:t>
                      </a:r>
                      <a:endParaRPr lang="es-UY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écnico">
    <a:dk1>
      <a:sysClr val="windowText" lastClr="000000"/>
    </a:dk1>
    <a:lt1>
      <a:sysClr val="window" lastClr="FFFFFF"/>
    </a:lt1>
    <a:dk2>
      <a:srgbClr val="3B3B3B"/>
    </a:dk2>
    <a:lt2>
      <a:srgbClr val="D4D2D0"/>
    </a:lt2>
    <a:accent1>
      <a:srgbClr val="6EA0B0"/>
    </a:accent1>
    <a:accent2>
      <a:srgbClr val="CCAF0A"/>
    </a:accent2>
    <a:accent3>
      <a:srgbClr val="8D89A4"/>
    </a:accent3>
    <a:accent4>
      <a:srgbClr val="748560"/>
    </a:accent4>
    <a:accent5>
      <a:srgbClr val="9E9273"/>
    </a:accent5>
    <a:accent6>
      <a:srgbClr val="7E848D"/>
    </a:accent6>
    <a:hlink>
      <a:srgbClr val="00C8C3"/>
    </a:hlink>
    <a:folHlink>
      <a:srgbClr val="A116E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2023</TotalTime>
  <Words>406</Words>
  <Application>Microsoft Office PowerPoint</Application>
  <PresentationFormat>Presentación en pantalla (4:3)</PresentationFormat>
  <Paragraphs>121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Mirador</vt:lpstr>
      <vt:lpstr>Diapositiva 1</vt:lpstr>
      <vt:lpstr>ALENVIDRIO</vt:lpstr>
      <vt:lpstr>ALENVIDRIO</vt:lpstr>
      <vt:lpstr>OPERACIÓN  alenvidrio</vt:lpstr>
      <vt:lpstr>Operaciones concretas</vt:lpstr>
      <vt:lpstr>Plan 2012 / 2013 – por país </vt:lpstr>
      <vt:lpstr>Plan 2012 / 2013 – por país </vt:lpstr>
      <vt:lpstr>Plan 2012 / 2013 – por país </vt:lpstr>
      <vt:lpstr>Plan 2012 / 2013 – total </vt:lpstr>
      <vt:lpstr>Exportación 2012/2013</vt:lpstr>
      <vt:lpstr>Diapositiva 11</vt:lpstr>
      <vt:lpstr>Organizaciones que apoyan  la operativa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Fernando Cetrulo</dc:creator>
  <cp:lastModifiedBy>Colossus User</cp:lastModifiedBy>
  <cp:revision>126</cp:revision>
  <dcterms:created xsi:type="dcterms:W3CDTF">2011-07-19T14:03:00Z</dcterms:created>
  <dcterms:modified xsi:type="dcterms:W3CDTF">2012-12-14T17:45:31Z</dcterms:modified>
</cp:coreProperties>
</file>