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09" r:id="rId2"/>
    <p:sldId id="257" r:id="rId3"/>
    <p:sldId id="259" r:id="rId4"/>
    <p:sldId id="260" r:id="rId5"/>
    <p:sldId id="261" r:id="rId6"/>
    <p:sldId id="312" r:id="rId7"/>
    <p:sldId id="311" r:id="rId8"/>
    <p:sldId id="264" r:id="rId9"/>
    <p:sldId id="265"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91" r:id="rId28"/>
    <p:sldId id="292" r:id="rId29"/>
    <p:sldId id="293" r:id="rId30"/>
    <p:sldId id="294" r:id="rId31"/>
    <p:sldId id="295" r:id="rId32"/>
    <p:sldId id="296" r:id="rId33"/>
    <p:sldId id="297" r:id="rId34"/>
    <p:sldId id="299" r:id="rId35"/>
    <p:sldId id="300" r:id="rId36"/>
    <p:sldId id="301" r:id="rId37"/>
    <p:sldId id="302" r:id="rId38"/>
    <p:sldId id="303" r:id="rId39"/>
    <p:sldId id="304" r:id="rId40"/>
    <p:sldId id="305" r:id="rId41"/>
    <p:sldId id="306" r:id="rId42"/>
    <p:sldId id="307" r:id="rId43"/>
    <p:sldId id="308" r:id="rId44"/>
    <p:sldId id="298" r:id="rId45"/>
    <p:sldId id="310" r:id="rId4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9B"/>
    <a:srgbClr val="FFD85B"/>
    <a:srgbClr val="D2A000"/>
    <a:srgbClr val="BC8F00"/>
    <a:srgbClr val="8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420004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1119340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2612779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33987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1396290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3806975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2326211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4015197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2680731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2765313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69D89E9-8850-4626-BF8C-11814614960A}" type="datetimeFigureOut">
              <a:rPr lang="es-ES" smtClean="0"/>
              <a:t>14/06/2019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955862B-752E-4894-A0DB-50B0A549AAC4}" type="slidenum">
              <a:rPr lang="es-ES" smtClean="0"/>
              <a:t>‹Nº›</a:t>
            </a:fld>
            <a:endParaRPr lang="es-ES"/>
          </a:p>
        </p:txBody>
      </p:sp>
    </p:spTree>
    <p:extLst>
      <p:ext uri="{BB962C8B-B14F-4D97-AF65-F5344CB8AC3E}">
        <p14:creationId xmlns:p14="http://schemas.microsoft.com/office/powerpoint/2010/main" val="2664145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60000"/>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9D89E9-8850-4626-BF8C-11814614960A}" type="datetimeFigureOut">
              <a:rPr lang="es-ES" smtClean="0"/>
              <a:t>14/06/2019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55862B-752E-4894-A0DB-50B0A549AAC4}" type="slidenum">
              <a:rPr lang="es-ES" smtClean="0"/>
              <a:t>‹Nº›</a:t>
            </a:fld>
            <a:endParaRPr lang="es-ES"/>
          </a:p>
        </p:txBody>
      </p:sp>
    </p:spTree>
    <p:extLst>
      <p:ext uri="{BB962C8B-B14F-4D97-AF65-F5344CB8AC3E}">
        <p14:creationId xmlns:p14="http://schemas.microsoft.com/office/powerpoint/2010/main" val="172936077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xml"/><Relationship Id="rId5" Type="http://schemas.openxmlformats.org/officeDocument/2006/relationships/image" Target="../media/image46.jpg"/><Relationship Id="rId4" Type="http://schemas.openxmlformats.org/officeDocument/2006/relationships/image" Target="../media/image45.jpg"/></Relationships>
</file>

<file path=ppt/slides/_rels/slide43.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332656"/>
            <a:ext cx="8229600" cy="6525344"/>
          </a:xfrm>
        </p:spPr>
        <p:txBody>
          <a:bodyPr>
            <a:normAutofit/>
          </a:bodyPr>
          <a:lstStyle/>
          <a:p>
            <a:r>
              <a:rPr lang="es-ES" b="1" dirty="0" smtClean="0">
                <a:solidFill>
                  <a:srgbClr val="FFE79B"/>
                </a:solidFill>
              </a:rPr>
              <a:t>CONOCER PARA QUERER,</a:t>
            </a:r>
            <a:br>
              <a:rPr lang="es-ES" b="1" dirty="0" smtClean="0">
                <a:solidFill>
                  <a:srgbClr val="FFE79B"/>
                </a:solidFill>
              </a:rPr>
            </a:br>
            <a:r>
              <a:rPr lang="es-ES" b="1" dirty="0" smtClean="0">
                <a:solidFill>
                  <a:srgbClr val="FFE79B"/>
                </a:solidFill>
              </a:rPr>
              <a:t/>
            </a:r>
            <a:br>
              <a:rPr lang="es-ES" b="1" dirty="0" smtClean="0">
                <a:solidFill>
                  <a:srgbClr val="FFE79B"/>
                </a:solidFill>
              </a:rPr>
            </a:br>
            <a:r>
              <a:rPr lang="es-ES" b="1" dirty="0" smtClean="0">
                <a:solidFill>
                  <a:srgbClr val="FFE79B"/>
                </a:solidFill>
              </a:rPr>
              <a:t>QUERER PARA CUIDAR,  </a:t>
            </a:r>
            <a:br>
              <a:rPr lang="es-ES" b="1" dirty="0" smtClean="0">
                <a:solidFill>
                  <a:srgbClr val="FFE79B"/>
                </a:solidFill>
              </a:rPr>
            </a:br>
            <a:r>
              <a:rPr lang="es-ES" b="1" dirty="0" smtClean="0">
                <a:solidFill>
                  <a:srgbClr val="FFE79B"/>
                </a:solidFill>
              </a:rPr>
              <a:t/>
            </a:r>
            <a:br>
              <a:rPr lang="es-ES" b="1" dirty="0" smtClean="0">
                <a:solidFill>
                  <a:srgbClr val="FFE79B"/>
                </a:solidFill>
              </a:rPr>
            </a:br>
            <a:r>
              <a:rPr lang="es-ES" b="1" dirty="0" smtClean="0">
                <a:solidFill>
                  <a:srgbClr val="FFE79B"/>
                </a:solidFill>
              </a:rPr>
              <a:t>CUIDAR PARA COMPARTIR.</a:t>
            </a:r>
            <a:br>
              <a:rPr lang="es-ES" b="1" dirty="0" smtClean="0">
                <a:solidFill>
                  <a:srgbClr val="FFE79B"/>
                </a:solidFill>
              </a:rPr>
            </a:br>
            <a:endParaRPr lang="es-ES" b="1" dirty="0">
              <a:solidFill>
                <a:srgbClr val="FFE79B"/>
              </a:solidFill>
            </a:endParaRPr>
          </a:p>
        </p:txBody>
      </p:sp>
    </p:spTree>
    <p:extLst>
      <p:ext uri="{BB962C8B-B14F-4D97-AF65-F5344CB8AC3E}">
        <p14:creationId xmlns:p14="http://schemas.microsoft.com/office/powerpoint/2010/main" val="2799673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27984" y="274638"/>
            <a:ext cx="4716016" cy="6583362"/>
          </a:xfrm>
        </p:spPr>
        <p:txBody>
          <a:bodyPr>
            <a:normAutofit/>
          </a:bodyPr>
          <a:lstStyle/>
          <a:p>
            <a:pPr lvl="0"/>
            <a:r>
              <a:rPr lang="es-ES" sz="2800" b="1" dirty="0">
                <a:solidFill>
                  <a:srgbClr val="FFE79B"/>
                </a:solidFill>
              </a:rPr>
              <a:t>Sus figuras tienen un tratamiento sintético, </a:t>
            </a:r>
            <a:r>
              <a:rPr lang="es-ES" sz="2800" b="1" dirty="0" err="1">
                <a:solidFill>
                  <a:srgbClr val="FFE79B"/>
                </a:solidFill>
              </a:rPr>
              <a:t>planista</a:t>
            </a:r>
            <a:r>
              <a:rPr lang="es-ES" sz="2800" b="1" dirty="0">
                <a:solidFill>
                  <a:srgbClr val="FFE79B"/>
                </a:solidFill>
              </a:rPr>
              <a:t>, lineal y </a:t>
            </a:r>
            <a:r>
              <a:rPr lang="es-ES" sz="2800" b="1" dirty="0" err="1">
                <a:solidFill>
                  <a:srgbClr val="FFE79B"/>
                </a:solidFill>
              </a:rPr>
              <a:t>geometrizado</a:t>
            </a:r>
            <a:r>
              <a:rPr lang="es-ES" sz="2800" b="1" dirty="0">
                <a:solidFill>
                  <a:srgbClr val="FFE79B"/>
                </a:solidFill>
              </a:rPr>
              <a:t>. </a:t>
            </a:r>
            <a:br>
              <a:rPr lang="es-ES" sz="2800" b="1" dirty="0">
                <a:solidFill>
                  <a:srgbClr val="FFE79B"/>
                </a:solidFill>
              </a:rPr>
            </a:br>
            <a:r>
              <a:rPr lang="es-ES" sz="2800" b="1" dirty="0">
                <a:solidFill>
                  <a:srgbClr val="FFE79B"/>
                </a:solidFill>
              </a:rPr>
              <a:t>Tiene una paleta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limitada </a:t>
            </a:r>
            <a:r>
              <a:rPr lang="es-ES" sz="2800" b="1" dirty="0">
                <a:solidFill>
                  <a:srgbClr val="FFE79B"/>
                </a:solidFill>
              </a:rPr>
              <a:t>de colores.</a:t>
            </a:r>
            <a:br>
              <a:rPr lang="es-ES" sz="2800" b="1" dirty="0">
                <a:solidFill>
                  <a:srgbClr val="FFE79B"/>
                </a:solidFill>
              </a:rPr>
            </a:br>
            <a:endParaRPr lang="es-ES" sz="2800" b="1" dirty="0">
              <a:solidFill>
                <a:srgbClr val="FFE79B"/>
              </a:solidFill>
            </a:endParaRPr>
          </a:p>
        </p:txBody>
      </p:sp>
      <p:pic>
        <p:nvPicPr>
          <p:cNvPr id="5" name="4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332656"/>
            <a:ext cx="3985114" cy="6156492"/>
          </a:xfrm>
        </p:spPr>
      </p:pic>
    </p:spTree>
    <p:extLst>
      <p:ext uri="{BB962C8B-B14F-4D97-AF65-F5344CB8AC3E}">
        <p14:creationId xmlns:p14="http://schemas.microsoft.com/office/powerpoint/2010/main" val="2731759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6093296"/>
            <a:ext cx="8229600" cy="764704"/>
          </a:xfrm>
        </p:spPr>
        <p:txBody>
          <a:bodyPr>
            <a:normAutofit/>
          </a:bodyPr>
          <a:lstStyle/>
          <a:p>
            <a:r>
              <a:rPr lang="es-ES" sz="2800" b="1" dirty="0" smtClean="0">
                <a:solidFill>
                  <a:srgbClr val="FFE79B"/>
                </a:solidFill>
              </a:rPr>
              <a:t>Las artes representadas en el mural son: la pintura,</a:t>
            </a:r>
            <a:endParaRPr lang="es-ES" sz="2800" dirty="0"/>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355413"/>
            <a:ext cx="7432405" cy="5737884"/>
          </a:xfrm>
        </p:spPr>
      </p:pic>
    </p:spTree>
    <p:extLst>
      <p:ext uri="{BB962C8B-B14F-4D97-AF65-F5344CB8AC3E}">
        <p14:creationId xmlns:p14="http://schemas.microsoft.com/office/powerpoint/2010/main" val="252978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21088"/>
            <a:ext cx="8229600" cy="936104"/>
          </a:xfrm>
        </p:spPr>
        <p:txBody>
          <a:bodyPr>
            <a:normAutofit/>
          </a:bodyPr>
          <a:lstStyle/>
          <a:p>
            <a:r>
              <a:rPr lang="es-ES" sz="2800" b="1" dirty="0">
                <a:solidFill>
                  <a:srgbClr val="FFE79B"/>
                </a:solidFill>
              </a:rPr>
              <a:t>la </a:t>
            </a:r>
            <a:r>
              <a:rPr lang="es-ES" sz="2800" b="1" dirty="0" smtClean="0">
                <a:solidFill>
                  <a:srgbClr val="FFE79B"/>
                </a:solidFill>
              </a:rPr>
              <a:t>arquitectura,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132856"/>
            <a:ext cx="8784976" cy="2136885"/>
          </a:xfrm>
        </p:spPr>
      </p:pic>
    </p:spTree>
    <p:extLst>
      <p:ext uri="{BB962C8B-B14F-4D97-AF65-F5344CB8AC3E}">
        <p14:creationId xmlns:p14="http://schemas.microsoft.com/office/powerpoint/2010/main" val="2189029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365104"/>
            <a:ext cx="8229600" cy="936104"/>
          </a:xfrm>
        </p:spPr>
        <p:txBody>
          <a:bodyPr/>
          <a:lstStyle/>
          <a:p>
            <a:r>
              <a:rPr lang="es-ES" sz="2800" b="1" dirty="0">
                <a:solidFill>
                  <a:srgbClr val="FFE79B"/>
                </a:solidFill>
              </a:rPr>
              <a:t>la </a:t>
            </a:r>
            <a:r>
              <a:rPr lang="es-ES" sz="2800" b="1" dirty="0" smtClean="0">
                <a:solidFill>
                  <a:srgbClr val="FFE79B"/>
                </a:solidFill>
              </a:rPr>
              <a:t>literatura</a:t>
            </a:r>
            <a:r>
              <a:rPr lang="es-ES" sz="2800" dirty="0" smtClean="0">
                <a:solidFill>
                  <a:srgbClr val="FFE79B"/>
                </a:solidFill>
              </a:rPr>
              <a:t>,</a:t>
            </a:r>
            <a:endParaRPr lang="es-ES" sz="2800"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492896"/>
            <a:ext cx="8784976" cy="1885084"/>
          </a:xfrm>
        </p:spPr>
      </p:pic>
    </p:spTree>
    <p:extLst>
      <p:ext uri="{BB962C8B-B14F-4D97-AF65-F5344CB8AC3E}">
        <p14:creationId xmlns:p14="http://schemas.microsoft.com/office/powerpoint/2010/main" val="2893685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09120"/>
            <a:ext cx="8229600" cy="936104"/>
          </a:xfrm>
        </p:spPr>
        <p:txBody>
          <a:bodyPr>
            <a:normAutofit/>
          </a:bodyPr>
          <a:lstStyle/>
          <a:p>
            <a:r>
              <a:rPr lang="es-ES" sz="2800" b="1" dirty="0">
                <a:solidFill>
                  <a:srgbClr val="FFE79B"/>
                </a:solidFill>
              </a:rPr>
              <a:t>la </a:t>
            </a:r>
            <a:r>
              <a:rPr lang="es-ES" sz="2800" b="1" dirty="0" smtClean="0">
                <a:solidFill>
                  <a:srgbClr val="FFE79B"/>
                </a:solidFill>
              </a:rPr>
              <a:t>música </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204864"/>
            <a:ext cx="8653667" cy="2329833"/>
          </a:xfrm>
        </p:spPr>
      </p:pic>
    </p:spTree>
    <p:extLst>
      <p:ext uri="{BB962C8B-B14F-4D97-AF65-F5344CB8AC3E}">
        <p14:creationId xmlns:p14="http://schemas.microsoft.com/office/powerpoint/2010/main" val="38055505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21288"/>
            <a:ext cx="8229600" cy="836712"/>
          </a:xfrm>
        </p:spPr>
        <p:txBody>
          <a:bodyPr>
            <a:normAutofit/>
          </a:bodyPr>
          <a:lstStyle/>
          <a:p>
            <a:r>
              <a:rPr lang="es-ES" sz="2800" b="1" dirty="0" smtClean="0">
                <a:solidFill>
                  <a:srgbClr val="FFE79B"/>
                </a:solidFill>
              </a:rPr>
              <a:t>y la escultura.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0710" y="444686"/>
            <a:ext cx="7231690" cy="5625574"/>
          </a:xfrm>
        </p:spPr>
      </p:pic>
    </p:spTree>
    <p:extLst>
      <p:ext uri="{BB962C8B-B14F-4D97-AF65-F5344CB8AC3E}">
        <p14:creationId xmlns:p14="http://schemas.microsoft.com/office/powerpoint/2010/main" val="464294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21288"/>
            <a:ext cx="8229600" cy="836712"/>
          </a:xfrm>
        </p:spPr>
        <p:txBody>
          <a:bodyPr>
            <a:normAutofit/>
          </a:bodyPr>
          <a:lstStyle/>
          <a:p>
            <a:r>
              <a:rPr lang="es-ES" sz="2800" b="1" dirty="0">
                <a:solidFill>
                  <a:srgbClr val="FFE79B"/>
                </a:solidFill>
              </a:rPr>
              <a:t>Las ciencias que figuran </a:t>
            </a:r>
            <a:r>
              <a:rPr lang="es-ES" sz="2800" b="1" dirty="0" smtClean="0">
                <a:solidFill>
                  <a:srgbClr val="FFE79B"/>
                </a:solidFill>
              </a:rPr>
              <a:t>son: la biología, </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3257" y="404665"/>
            <a:ext cx="4977016" cy="5639844"/>
          </a:xfrm>
        </p:spPr>
      </p:pic>
    </p:spTree>
    <p:extLst>
      <p:ext uri="{BB962C8B-B14F-4D97-AF65-F5344CB8AC3E}">
        <p14:creationId xmlns:p14="http://schemas.microsoft.com/office/powerpoint/2010/main" val="1473063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21288"/>
            <a:ext cx="8229600" cy="836712"/>
          </a:xfrm>
        </p:spPr>
        <p:txBody>
          <a:bodyPr>
            <a:normAutofit/>
          </a:bodyPr>
          <a:lstStyle/>
          <a:p>
            <a:r>
              <a:rPr lang="es-ES" sz="2800" b="1" dirty="0" smtClean="0">
                <a:solidFill>
                  <a:srgbClr val="FFE79B"/>
                </a:solidFill>
              </a:rPr>
              <a:t>la astronomía,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2624" y="476672"/>
            <a:ext cx="8290760" cy="5655985"/>
          </a:xfrm>
        </p:spPr>
      </p:pic>
    </p:spTree>
    <p:extLst>
      <p:ext uri="{BB962C8B-B14F-4D97-AF65-F5344CB8AC3E}">
        <p14:creationId xmlns:p14="http://schemas.microsoft.com/office/powerpoint/2010/main" val="3108155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2040" y="0"/>
            <a:ext cx="4211960" cy="6858000"/>
          </a:xfrm>
        </p:spPr>
        <p:txBody>
          <a:bodyPr>
            <a:normAutofit/>
          </a:bodyPr>
          <a:lstStyle/>
          <a:p>
            <a:r>
              <a:rPr lang="es-ES" sz="2800" b="1" dirty="0">
                <a:solidFill>
                  <a:srgbClr val="FFE79B"/>
                </a:solidFill>
              </a:rPr>
              <a:t>la </a:t>
            </a:r>
            <a:r>
              <a:rPr lang="es-ES" sz="2800" b="1" dirty="0" smtClean="0">
                <a:solidFill>
                  <a:srgbClr val="FFE79B"/>
                </a:solidFill>
              </a:rPr>
              <a:t>química,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978" y="404663"/>
            <a:ext cx="4341052" cy="6077475"/>
          </a:xfrm>
        </p:spPr>
      </p:pic>
    </p:spTree>
    <p:extLst>
      <p:ext uri="{BB962C8B-B14F-4D97-AF65-F5344CB8AC3E}">
        <p14:creationId xmlns:p14="http://schemas.microsoft.com/office/powerpoint/2010/main" val="9673811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21288"/>
            <a:ext cx="8229600" cy="836712"/>
          </a:xfrm>
        </p:spPr>
        <p:txBody>
          <a:bodyPr>
            <a:normAutofit/>
          </a:bodyPr>
          <a:lstStyle/>
          <a:p>
            <a:r>
              <a:rPr lang="es-ES" sz="2800" b="1" dirty="0">
                <a:solidFill>
                  <a:srgbClr val="FFE79B"/>
                </a:solidFill>
              </a:rPr>
              <a:t>la </a:t>
            </a:r>
            <a:r>
              <a:rPr lang="es-ES" sz="2800" b="1" dirty="0" smtClean="0">
                <a:solidFill>
                  <a:srgbClr val="FFE79B"/>
                </a:solidFill>
              </a:rPr>
              <a:t>matemática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476672"/>
            <a:ext cx="6768752" cy="5646533"/>
          </a:xfrm>
        </p:spPr>
      </p:pic>
    </p:spTree>
    <p:extLst>
      <p:ext uri="{BB962C8B-B14F-4D97-AF65-F5344CB8AC3E}">
        <p14:creationId xmlns:p14="http://schemas.microsoft.com/office/powerpoint/2010/main" val="3137264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457200" y="620688"/>
            <a:ext cx="8229600" cy="6237312"/>
          </a:xfrm>
        </p:spPr>
        <p:txBody>
          <a:bodyPr>
            <a:normAutofit/>
          </a:bodyPr>
          <a:lstStyle/>
          <a:p>
            <a:r>
              <a:rPr lang="es-ES" b="1" dirty="0" smtClean="0">
                <a:solidFill>
                  <a:srgbClr val="FFE79B"/>
                </a:solidFill>
              </a:rPr>
              <a:t>CONSTRUCTIVO </a:t>
            </a:r>
            <a:r>
              <a:rPr lang="es-ES" b="1" dirty="0">
                <a:solidFill>
                  <a:srgbClr val="FFE79B"/>
                </a:solidFill>
              </a:rPr>
              <a:t>CIENCIAS, ARTES Y </a:t>
            </a:r>
            <a:r>
              <a:rPr lang="es-ES" b="1" dirty="0" smtClean="0">
                <a:solidFill>
                  <a:srgbClr val="FFE79B"/>
                </a:solidFill>
              </a:rPr>
              <a:t>OFICIOS </a:t>
            </a:r>
            <a:r>
              <a:rPr lang="es-ES" b="1" dirty="0">
                <a:solidFill>
                  <a:srgbClr val="FFE79B"/>
                </a:solidFill>
              </a:rPr>
              <a:t>(1956) de Julio </a:t>
            </a:r>
            <a:r>
              <a:rPr lang="es-ES" b="1" dirty="0" err="1">
                <a:solidFill>
                  <a:srgbClr val="FFE79B"/>
                </a:solidFill>
              </a:rPr>
              <a:t>Alpuy</a:t>
            </a:r>
            <a:r>
              <a:rPr lang="es-ES" dirty="0">
                <a:solidFill>
                  <a:srgbClr val="FFE79B"/>
                </a:solidFill>
              </a:rPr>
              <a:t/>
            </a:r>
            <a:br>
              <a:rPr lang="es-ES" dirty="0">
                <a:solidFill>
                  <a:srgbClr val="FFE79B"/>
                </a:solidFill>
              </a:rPr>
            </a:br>
            <a:endParaRPr lang="es-ES" dirty="0">
              <a:solidFill>
                <a:srgbClr val="FFE79B"/>
              </a:solidFill>
            </a:endParaRPr>
          </a:p>
        </p:txBody>
      </p:sp>
    </p:spTree>
    <p:extLst>
      <p:ext uri="{BB962C8B-B14F-4D97-AF65-F5344CB8AC3E}">
        <p14:creationId xmlns:p14="http://schemas.microsoft.com/office/powerpoint/2010/main" val="42077631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01208"/>
            <a:ext cx="8229600" cy="864096"/>
          </a:xfrm>
        </p:spPr>
        <p:txBody>
          <a:bodyPr>
            <a:normAutofit/>
          </a:bodyPr>
          <a:lstStyle/>
          <a:p>
            <a:r>
              <a:rPr lang="es-ES" sz="2800" b="1" dirty="0">
                <a:solidFill>
                  <a:srgbClr val="FFE79B"/>
                </a:solidFill>
              </a:rPr>
              <a:t>y </a:t>
            </a:r>
            <a:r>
              <a:rPr lang="es-ES" sz="2800" b="1" dirty="0" smtClean="0">
                <a:solidFill>
                  <a:srgbClr val="FFE79B"/>
                </a:solidFill>
              </a:rPr>
              <a:t>la física. </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2924" y="980728"/>
            <a:ext cx="8285540" cy="4354641"/>
          </a:xfrm>
        </p:spPr>
      </p:pic>
    </p:spTree>
    <p:extLst>
      <p:ext uri="{BB962C8B-B14F-4D97-AF65-F5344CB8AC3E}">
        <p14:creationId xmlns:p14="http://schemas.microsoft.com/office/powerpoint/2010/main" val="726656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01208"/>
            <a:ext cx="8229600" cy="648072"/>
          </a:xfrm>
        </p:spPr>
        <p:txBody>
          <a:bodyPr>
            <a:normAutofit/>
          </a:bodyPr>
          <a:lstStyle/>
          <a:p>
            <a:r>
              <a:rPr lang="es-ES" sz="2800" b="1" dirty="0">
                <a:solidFill>
                  <a:srgbClr val="FFE79B"/>
                </a:solidFill>
              </a:rPr>
              <a:t>Los oficios ilustrados </a:t>
            </a:r>
            <a:r>
              <a:rPr lang="es-ES" sz="2800" b="1" dirty="0" smtClean="0">
                <a:solidFill>
                  <a:srgbClr val="FFE79B"/>
                </a:solidFill>
              </a:rPr>
              <a:t>son: la construcción,</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998202"/>
            <a:ext cx="8136904" cy="3208642"/>
          </a:xfrm>
        </p:spPr>
      </p:pic>
    </p:spTree>
    <p:extLst>
      <p:ext uri="{BB962C8B-B14F-4D97-AF65-F5344CB8AC3E}">
        <p14:creationId xmlns:p14="http://schemas.microsoft.com/office/powerpoint/2010/main" val="2950131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949280"/>
            <a:ext cx="8229600" cy="648072"/>
          </a:xfrm>
        </p:spPr>
        <p:txBody>
          <a:bodyPr>
            <a:normAutofit/>
          </a:bodyPr>
          <a:lstStyle/>
          <a:p>
            <a:r>
              <a:rPr lang="es-ES" sz="2800" b="1" dirty="0">
                <a:solidFill>
                  <a:srgbClr val="FFE79B"/>
                </a:solidFill>
              </a:rPr>
              <a:t>la </a:t>
            </a:r>
            <a:r>
              <a:rPr lang="es-ES" sz="2800" b="1" dirty="0" smtClean="0">
                <a:solidFill>
                  <a:srgbClr val="FFE79B"/>
                </a:solidFill>
              </a:rPr>
              <a:t>panadería </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5" y="476671"/>
            <a:ext cx="6840760" cy="5439239"/>
          </a:xfrm>
        </p:spPr>
      </p:pic>
    </p:spTree>
    <p:extLst>
      <p:ext uri="{BB962C8B-B14F-4D97-AF65-F5344CB8AC3E}">
        <p14:creationId xmlns:p14="http://schemas.microsoft.com/office/powerpoint/2010/main" val="25420631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3296"/>
            <a:ext cx="8229600" cy="648072"/>
          </a:xfrm>
        </p:spPr>
        <p:txBody>
          <a:bodyPr>
            <a:normAutofit/>
          </a:bodyPr>
          <a:lstStyle/>
          <a:p>
            <a:r>
              <a:rPr lang="es-ES" sz="2800" b="1" dirty="0">
                <a:solidFill>
                  <a:srgbClr val="FFE79B"/>
                </a:solidFill>
              </a:rPr>
              <a:t>y </a:t>
            </a:r>
            <a:r>
              <a:rPr lang="es-ES" sz="2800" b="1" dirty="0" smtClean="0">
                <a:solidFill>
                  <a:srgbClr val="FFE79B"/>
                </a:solidFill>
              </a:rPr>
              <a:t>la alfarería. </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421809"/>
            <a:ext cx="6917004" cy="5599480"/>
          </a:xfrm>
        </p:spPr>
      </p:pic>
    </p:spTree>
    <p:extLst>
      <p:ext uri="{BB962C8B-B14F-4D97-AF65-F5344CB8AC3E}">
        <p14:creationId xmlns:p14="http://schemas.microsoft.com/office/powerpoint/2010/main" val="5600890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6583362"/>
          </a:xfrm>
        </p:spPr>
        <p:txBody>
          <a:bodyPr>
            <a:normAutofit/>
          </a:bodyPr>
          <a:lstStyle/>
          <a:p>
            <a:r>
              <a:rPr lang="es-ES" sz="2800" b="1" dirty="0" smtClean="0">
                <a:solidFill>
                  <a:srgbClr val="FFE79B"/>
                </a:solidFill>
              </a:rPr>
              <a:t>Esta visión </a:t>
            </a:r>
            <a:r>
              <a:rPr lang="es-ES" sz="2800" b="1" dirty="0">
                <a:solidFill>
                  <a:srgbClr val="FFE79B"/>
                </a:solidFill>
              </a:rPr>
              <a:t>idealizada </a:t>
            </a:r>
            <a:r>
              <a:rPr lang="es-ES" sz="2800" b="1" dirty="0" smtClean="0">
                <a:solidFill>
                  <a:srgbClr val="FFE79B"/>
                </a:solidFill>
              </a:rPr>
              <a:t>de las actividades humanas </a:t>
            </a:r>
            <a:br>
              <a:rPr lang="es-ES" sz="2800" b="1" dirty="0" smtClean="0">
                <a:solidFill>
                  <a:srgbClr val="FFE79B"/>
                </a:solidFill>
              </a:rPr>
            </a:br>
            <a:r>
              <a:rPr lang="es-ES" sz="2800" b="1" dirty="0" smtClean="0">
                <a:solidFill>
                  <a:srgbClr val="FFE79B"/>
                </a:solidFill>
              </a:rPr>
              <a:t>resalta la </a:t>
            </a:r>
            <a:r>
              <a:rPr lang="es-ES" sz="2800" b="1" dirty="0">
                <a:solidFill>
                  <a:srgbClr val="FFE79B"/>
                </a:solidFill>
              </a:rPr>
              <a:t>convivencia armónica de los hombres entre sí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y </a:t>
            </a:r>
            <a:r>
              <a:rPr lang="es-ES" sz="2800" b="1" dirty="0">
                <a:solidFill>
                  <a:srgbClr val="FFE79B"/>
                </a:solidFill>
              </a:rPr>
              <a:t>de éstos con la naturaleza.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También destaca </a:t>
            </a:r>
            <a:r>
              <a:rPr lang="es-ES" sz="2800" b="1" dirty="0">
                <a:solidFill>
                  <a:srgbClr val="FFE79B"/>
                </a:solidFill>
              </a:rPr>
              <a:t>el valor del trabajo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como </a:t>
            </a:r>
            <a:r>
              <a:rPr lang="es-ES" sz="2800" b="1" dirty="0">
                <a:solidFill>
                  <a:srgbClr val="FFE79B"/>
                </a:solidFill>
              </a:rPr>
              <a:t>fuente de </a:t>
            </a:r>
            <a:r>
              <a:rPr lang="es-ES" sz="2800" b="1" dirty="0" smtClean="0">
                <a:solidFill>
                  <a:srgbClr val="FFE79B"/>
                </a:solidFill>
              </a:rPr>
              <a:t>realización. </a:t>
            </a:r>
            <a:endParaRPr lang="es-ES" sz="2800" b="1" dirty="0">
              <a:solidFill>
                <a:srgbClr val="FFE79B"/>
              </a:solidFill>
            </a:endParaRPr>
          </a:p>
        </p:txBody>
      </p:sp>
    </p:spTree>
    <p:extLst>
      <p:ext uri="{BB962C8B-B14F-4D97-AF65-F5344CB8AC3E}">
        <p14:creationId xmlns:p14="http://schemas.microsoft.com/office/powerpoint/2010/main" val="4013649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92696"/>
            <a:ext cx="5832648" cy="6165304"/>
          </a:xfrm>
        </p:spPr>
        <p:txBody>
          <a:bodyPr>
            <a:normAutofit/>
          </a:bodyPr>
          <a:lstStyle/>
          <a:p>
            <a:pPr lvl="0"/>
            <a:r>
              <a:rPr lang="es-ES" sz="3100" b="1" dirty="0" smtClean="0">
                <a:solidFill>
                  <a:srgbClr val="FFE79B"/>
                </a:solidFill>
              </a:rPr>
              <a:t>Del diálogo entre la actividad manual e intelectual surge </a:t>
            </a:r>
            <a:r>
              <a:rPr lang="es-ES" sz="3100" b="1" dirty="0">
                <a:solidFill>
                  <a:srgbClr val="FFE79B"/>
                </a:solidFill>
              </a:rPr>
              <a:t>el “hombre integral”. </a:t>
            </a:r>
            <a:r>
              <a:rPr lang="es-ES" dirty="0"/>
              <a:t/>
            </a:r>
            <a:br>
              <a:rPr lang="es-ES" dirty="0"/>
            </a:b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48264" y="1556792"/>
            <a:ext cx="1852957" cy="3843469"/>
          </a:xfr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446" y="425368"/>
            <a:ext cx="8486775" cy="838200"/>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446" y="5663817"/>
            <a:ext cx="8486775" cy="826318"/>
          </a:xfrm>
          <a:prstGeom prst="rect">
            <a:avLst/>
          </a:prstGeom>
        </p:spPr>
      </p:pic>
    </p:spTree>
    <p:extLst>
      <p:ext uri="{BB962C8B-B14F-4D97-AF65-F5344CB8AC3E}">
        <p14:creationId xmlns:p14="http://schemas.microsoft.com/office/powerpoint/2010/main" val="7399293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797152"/>
            <a:ext cx="9144000" cy="2060848"/>
          </a:xfrm>
        </p:spPr>
        <p:txBody>
          <a:bodyPr>
            <a:normAutofit/>
          </a:bodyPr>
          <a:lstStyle/>
          <a:p>
            <a:r>
              <a:rPr lang="es-ES" sz="2800" b="1" dirty="0">
                <a:solidFill>
                  <a:srgbClr val="FFE79B"/>
                </a:solidFill>
              </a:rPr>
              <a:t>El sector central, zona de gran carga simbólica, está inscripto en un rectángulo áureo (si dividimos el lado mayor entre el lado menor obtendremos el número phi: 1,618). </a:t>
            </a:r>
          </a:p>
        </p:txBody>
      </p:sp>
      <p:pic>
        <p:nvPicPr>
          <p:cNvPr id="6" name="5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2363" y="404664"/>
            <a:ext cx="8116927" cy="4608512"/>
          </a:xfrm>
        </p:spPr>
      </p:pic>
    </p:spTree>
    <p:extLst>
      <p:ext uri="{BB962C8B-B14F-4D97-AF65-F5344CB8AC3E}">
        <p14:creationId xmlns:p14="http://schemas.microsoft.com/office/powerpoint/2010/main" val="22675876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17754"/>
            <a:ext cx="9144000" cy="3222492"/>
          </a:xfrm>
          <a:prstGeom prst="rect">
            <a:avLst/>
          </a:prstGeom>
        </p:spPr>
      </p:pic>
      <p:sp>
        <p:nvSpPr>
          <p:cNvPr id="3" name="2 CuadroTexto"/>
          <p:cNvSpPr txBox="1"/>
          <p:nvPr/>
        </p:nvSpPr>
        <p:spPr>
          <a:xfrm>
            <a:off x="0" y="5229200"/>
            <a:ext cx="9144000" cy="523220"/>
          </a:xfrm>
          <a:prstGeom prst="rect">
            <a:avLst/>
          </a:prstGeom>
          <a:noFill/>
        </p:spPr>
        <p:txBody>
          <a:bodyPr wrap="square" rtlCol="0">
            <a:spAutoFit/>
          </a:bodyPr>
          <a:lstStyle/>
          <a:p>
            <a:pPr algn="ctr"/>
            <a:r>
              <a:rPr lang="es-ES" sz="2800" b="1" dirty="0" smtClean="0">
                <a:solidFill>
                  <a:srgbClr val="FFE79B"/>
                </a:solidFill>
              </a:rPr>
              <a:t>El rectángulo áureo se encuentra entre dos molinetes.</a:t>
            </a:r>
            <a:endParaRPr lang="es-ES" sz="2800" dirty="0"/>
          </a:p>
        </p:txBody>
      </p:sp>
    </p:spTree>
    <p:extLst>
      <p:ext uri="{BB962C8B-B14F-4D97-AF65-F5344CB8AC3E}">
        <p14:creationId xmlns:p14="http://schemas.microsoft.com/office/powerpoint/2010/main" val="34599336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80928"/>
            <a:ext cx="9144000" cy="2232248"/>
          </a:xfrm>
        </p:spPr>
        <p:txBody>
          <a:bodyPr>
            <a:normAutofit/>
          </a:bodyPr>
          <a:lstStyle/>
          <a:p>
            <a:r>
              <a:rPr lang="es-ES" sz="2800" b="1" dirty="0">
                <a:solidFill>
                  <a:srgbClr val="FFE79B"/>
                </a:solidFill>
              </a:rPr>
              <a:t>En el lado superior de este rectángulo, un apretón de manos enlaza elementos referidos al trabajo  con elementos referidos al ocio. </a:t>
            </a: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2492896"/>
            <a:ext cx="9144000" cy="524776"/>
          </a:xfrm>
        </p:spPr>
      </p:pic>
    </p:spTree>
    <p:extLst>
      <p:ext uri="{BB962C8B-B14F-4D97-AF65-F5344CB8AC3E}">
        <p14:creationId xmlns:p14="http://schemas.microsoft.com/office/powerpoint/2010/main" val="29477334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229200"/>
            <a:ext cx="8229600" cy="1296144"/>
          </a:xfrm>
        </p:spPr>
        <p:txBody>
          <a:bodyPr>
            <a:normAutofit/>
          </a:bodyPr>
          <a:lstStyle/>
          <a:p>
            <a:r>
              <a:rPr lang="es-ES" sz="2800" b="1" dirty="0">
                <a:solidFill>
                  <a:srgbClr val="FFE79B"/>
                </a:solidFill>
              </a:rPr>
              <a:t>Debajo de esta franja, encontramos escenas que podrían aludir al trabajo en </a:t>
            </a:r>
            <a:r>
              <a:rPr lang="es-ES" sz="2800" b="1" dirty="0" smtClean="0">
                <a:solidFill>
                  <a:srgbClr val="FFE79B"/>
                </a:solidFill>
              </a:rPr>
              <a:t>equipo,</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59276"/>
            <a:ext cx="8208912" cy="4761380"/>
          </a:xfrm>
        </p:spPr>
      </p:pic>
    </p:spTree>
    <p:extLst>
      <p:ext uri="{BB962C8B-B14F-4D97-AF65-F5344CB8AC3E}">
        <p14:creationId xmlns:p14="http://schemas.microsoft.com/office/powerpoint/2010/main" val="4116941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851920" y="3573016"/>
            <a:ext cx="4968552" cy="3284984"/>
          </a:xfrm>
        </p:spPr>
        <p:txBody>
          <a:bodyPr>
            <a:noAutofit/>
          </a:bodyPr>
          <a:lstStyle/>
          <a:p>
            <a:r>
              <a:rPr lang="es-ES" sz="2800" b="1" dirty="0">
                <a:solidFill>
                  <a:srgbClr val="FFE79B"/>
                </a:solidFill>
              </a:rPr>
              <a:t>En el año 2015, el edificio del Liceo Dámaso Antonio </a:t>
            </a:r>
            <a:r>
              <a:rPr lang="es-ES" sz="2800" b="1" dirty="0" smtClean="0">
                <a:solidFill>
                  <a:srgbClr val="FFE79B"/>
                </a:solidFill>
              </a:rPr>
              <a:t>Larrañaga,</a:t>
            </a:r>
            <a:r>
              <a:rPr lang="es-ES" sz="2800" b="1" dirty="0">
                <a:solidFill>
                  <a:srgbClr val="FFE79B"/>
                </a:solidFill>
              </a:rPr>
              <a:t> proyectado por el arquitecto uruguayo José </a:t>
            </a:r>
            <a:r>
              <a:rPr lang="es-ES" sz="2800" b="1" dirty="0" err="1">
                <a:solidFill>
                  <a:srgbClr val="FFE79B"/>
                </a:solidFill>
              </a:rPr>
              <a:t>Scheps</a:t>
            </a:r>
            <a:r>
              <a:rPr lang="es-ES" sz="2800" b="1" dirty="0">
                <a:solidFill>
                  <a:srgbClr val="FFE79B"/>
                </a:solidFill>
              </a:rPr>
              <a:t>, fue declarado Monumento Histórico Nacional</a:t>
            </a:r>
            <a:r>
              <a:rPr lang="es-ES" sz="2800" dirty="0"/>
              <a:t>. </a:t>
            </a:r>
            <a:br>
              <a:rPr lang="es-ES" sz="2800" dirty="0"/>
            </a:br>
            <a:endParaRPr lang="es-ES" sz="2800" dirty="0"/>
          </a:p>
        </p:txBody>
      </p:sp>
      <p:pic>
        <p:nvPicPr>
          <p:cNvPr id="5" name="4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878" y="3805"/>
            <a:ext cx="9158878" cy="3284984"/>
          </a:xfr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5" y="3284984"/>
            <a:ext cx="3573016" cy="3573016"/>
          </a:xfrm>
          <a:prstGeom prst="rect">
            <a:avLst/>
          </a:prstGeom>
        </p:spPr>
      </p:pic>
    </p:spTree>
    <p:extLst>
      <p:ext uri="{BB962C8B-B14F-4D97-AF65-F5344CB8AC3E}">
        <p14:creationId xmlns:p14="http://schemas.microsoft.com/office/powerpoint/2010/main" val="25108463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08104" y="0"/>
            <a:ext cx="3635896" cy="6858000"/>
          </a:xfrm>
        </p:spPr>
        <p:txBody>
          <a:bodyPr>
            <a:normAutofit/>
          </a:bodyPr>
          <a:lstStyle/>
          <a:p>
            <a:r>
              <a:rPr lang="es-ES" sz="2800" b="1" dirty="0">
                <a:solidFill>
                  <a:srgbClr val="FFE79B"/>
                </a:solidFill>
              </a:rPr>
              <a:t>a la </a:t>
            </a:r>
            <a:r>
              <a:rPr lang="es-ES" sz="2800" b="1" dirty="0" smtClean="0">
                <a:solidFill>
                  <a:srgbClr val="FFE79B"/>
                </a:solidFill>
              </a:rPr>
              <a:t>pareja,</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76673"/>
            <a:ext cx="5040561" cy="5936950"/>
          </a:xfrm>
        </p:spPr>
      </p:pic>
    </p:spTree>
    <p:extLst>
      <p:ext uri="{BB962C8B-B14F-4D97-AF65-F5344CB8AC3E}">
        <p14:creationId xmlns:p14="http://schemas.microsoft.com/office/powerpoint/2010/main" val="21432123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36096" y="274638"/>
            <a:ext cx="3707904" cy="6322714"/>
          </a:xfrm>
        </p:spPr>
        <p:txBody>
          <a:bodyPr>
            <a:normAutofit/>
          </a:bodyPr>
          <a:lstStyle/>
          <a:p>
            <a:r>
              <a:rPr lang="es-ES" sz="2800" b="1" dirty="0">
                <a:solidFill>
                  <a:srgbClr val="FFE79B"/>
                </a:solidFill>
              </a:rPr>
              <a:t>a la </a:t>
            </a:r>
            <a:r>
              <a:rPr lang="es-ES" sz="2800" b="1" dirty="0" smtClean="0">
                <a:solidFill>
                  <a:srgbClr val="FFE79B"/>
                </a:solidFill>
              </a:rPr>
              <a:t>amistad,</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76672"/>
            <a:ext cx="4989329" cy="5976663"/>
          </a:xfrm>
        </p:spPr>
      </p:pic>
    </p:spTree>
    <p:extLst>
      <p:ext uri="{BB962C8B-B14F-4D97-AF65-F5344CB8AC3E}">
        <p14:creationId xmlns:p14="http://schemas.microsoft.com/office/powerpoint/2010/main" val="42947765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33256"/>
            <a:ext cx="9144000" cy="1008112"/>
          </a:xfrm>
        </p:spPr>
        <p:txBody>
          <a:bodyPr>
            <a:normAutofit/>
          </a:bodyPr>
          <a:lstStyle/>
          <a:p>
            <a:r>
              <a:rPr lang="es-ES" sz="2800" b="1" dirty="0">
                <a:solidFill>
                  <a:srgbClr val="FFE79B"/>
                </a:solidFill>
              </a:rPr>
              <a:t>a la comunión del hombre con la </a:t>
            </a:r>
            <a:r>
              <a:rPr lang="es-ES" sz="2800" b="1" dirty="0" smtClean="0">
                <a:solidFill>
                  <a:srgbClr val="FFE79B"/>
                </a:solidFill>
              </a:rPr>
              <a:t>naturaleza</a:t>
            </a:r>
            <a:br>
              <a:rPr lang="es-ES" sz="2800" b="1" dirty="0" smtClean="0">
                <a:solidFill>
                  <a:srgbClr val="FFE79B"/>
                </a:solidFill>
              </a:rPr>
            </a:br>
            <a:r>
              <a:rPr lang="es-ES" sz="2800" b="1" dirty="0" smtClean="0">
                <a:solidFill>
                  <a:srgbClr val="FFE79B"/>
                </a:solidFill>
              </a:rPr>
              <a:t> </a:t>
            </a:r>
            <a:r>
              <a:rPr lang="es-ES" sz="2800" b="1" dirty="0">
                <a:solidFill>
                  <a:srgbClr val="FFE79B"/>
                </a:solidFill>
              </a:rPr>
              <a:t>y a su condición de </a:t>
            </a:r>
            <a:r>
              <a:rPr lang="es-ES" sz="2800" b="1" dirty="0" smtClean="0">
                <a:solidFill>
                  <a:srgbClr val="FFE79B"/>
                </a:solidFill>
              </a:rPr>
              <a:t>viajero,</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476672"/>
            <a:ext cx="5402506" cy="5130682"/>
          </a:xfrm>
        </p:spPr>
      </p:pic>
    </p:spTree>
    <p:extLst>
      <p:ext uri="{BB962C8B-B14F-4D97-AF65-F5344CB8AC3E}">
        <p14:creationId xmlns:p14="http://schemas.microsoft.com/office/powerpoint/2010/main" val="35001437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941168"/>
            <a:ext cx="8229600" cy="864096"/>
          </a:xfrm>
        </p:spPr>
        <p:txBody>
          <a:bodyPr>
            <a:normAutofit/>
          </a:bodyPr>
          <a:lstStyle/>
          <a:p>
            <a:r>
              <a:rPr lang="es-ES" sz="2800" b="1" dirty="0">
                <a:solidFill>
                  <a:srgbClr val="FFE79B"/>
                </a:solidFill>
              </a:rPr>
              <a:t>a la camaradería y </a:t>
            </a:r>
            <a:r>
              <a:rPr lang="es-ES" sz="2800" b="1" dirty="0" smtClean="0">
                <a:solidFill>
                  <a:srgbClr val="FFE79B"/>
                </a:solidFill>
              </a:rPr>
              <a:t>las </a:t>
            </a:r>
            <a:r>
              <a:rPr lang="es-ES" sz="2800" b="1" dirty="0">
                <a:solidFill>
                  <a:srgbClr val="FFE79B"/>
                </a:solidFill>
              </a:rPr>
              <a:t>labores del </a:t>
            </a:r>
            <a:r>
              <a:rPr lang="es-ES" sz="2800" b="1" dirty="0" smtClean="0">
                <a:solidFill>
                  <a:srgbClr val="FFE79B"/>
                </a:solidFill>
              </a:rPr>
              <a:t>campo</a:t>
            </a:r>
            <a:endParaRPr lang="es-ES" sz="2800" b="1" dirty="0">
              <a:solidFill>
                <a:srgbClr val="FFE79B"/>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012480"/>
            <a:ext cx="8352928" cy="3000695"/>
          </a:xfrm>
        </p:spPr>
      </p:pic>
    </p:spTree>
    <p:extLst>
      <p:ext uri="{BB962C8B-B14F-4D97-AF65-F5344CB8AC3E}">
        <p14:creationId xmlns:p14="http://schemas.microsoft.com/office/powerpoint/2010/main" val="18910976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805264"/>
            <a:ext cx="8229600" cy="576064"/>
          </a:xfrm>
        </p:spPr>
        <p:txBody>
          <a:bodyPr>
            <a:normAutofit/>
          </a:bodyPr>
          <a:lstStyle/>
          <a:p>
            <a:r>
              <a:rPr lang="es-ES" sz="2800" b="1" dirty="0" smtClean="0">
                <a:solidFill>
                  <a:srgbClr val="FFE79B"/>
                </a:solidFill>
              </a:rPr>
              <a:t>y al </a:t>
            </a:r>
            <a:r>
              <a:rPr lang="es-ES" sz="2800" b="1" dirty="0">
                <a:solidFill>
                  <a:srgbClr val="FFE79B"/>
                </a:solidFill>
              </a:rPr>
              <a:t>debate de ideas.</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1044622"/>
            <a:ext cx="8208912" cy="4707281"/>
          </a:xfrm>
        </p:spPr>
      </p:pic>
    </p:spTree>
    <p:extLst>
      <p:ext uri="{BB962C8B-B14F-4D97-AF65-F5344CB8AC3E}">
        <p14:creationId xmlns:p14="http://schemas.microsoft.com/office/powerpoint/2010/main" val="19954242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05064"/>
            <a:ext cx="8229600" cy="1296144"/>
          </a:xfrm>
        </p:spPr>
        <p:txBody>
          <a:bodyPr>
            <a:normAutofit/>
          </a:bodyPr>
          <a:lstStyle/>
          <a:p>
            <a:r>
              <a:rPr lang="es-ES" sz="2800" b="1" dirty="0">
                <a:solidFill>
                  <a:srgbClr val="FFE79B"/>
                </a:solidFill>
              </a:rPr>
              <a:t>En la base </a:t>
            </a:r>
            <a:r>
              <a:rPr lang="es-ES" sz="2800" b="1" dirty="0" smtClean="0">
                <a:solidFill>
                  <a:srgbClr val="FFE79B"/>
                </a:solidFill>
              </a:rPr>
              <a:t>del rectángulo áureo aparecen </a:t>
            </a:r>
            <a:r>
              <a:rPr lang="es-ES" sz="2800" b="1" dirty="0">
                <a:solidFill>
                  <a:srgbClr val="FFE79B"/>
                </a:solidFill>
              </a:rPr>
              <a:t>representaciones de los cuatro elementos: tierra, aire,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348880"/>
            <a:ext cx="8424935" cy="1635492"/>
          </a:xfrm>
        </p:spPr>
      </p:pic>
    </p:spTree>
    <p:extLst>
      <p:ext uri="{BB962C8B-B14F-4D97-AF65-F5344CB8AC3E}">
        <p14:creationId xmlns:p14="http://schemas.microsoft.com/office/powerpoint/2010/main" val="14645584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81128"/>
            <a:ext cx="8229600" cy="1008112"/>
          </a:xfrm>
        </p:spPr>
        <p:txBody>
          <a:bodyPr>
            <a:normAutofit/>
          </a:bodyPr>
          <a:lstStyle/>
          <a:p>
            <a:r>
              <a:rPr lang="es-ES" sz="2800" b="1" dirty="0">
                <a:solidFill>
                  <a:srgbClr val="FFE79B"/>
                </a:solidFill>
              </a:rPr>
              <a:t>agua y fuego. </a:t>
            </a: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2132856"/>
            <a:ext cx="8073612" cy="2453084"/>
          </a:xfrm>
        </p:spPr>
      </p:pic>
    </p:spTree>
    <p:extLst>
      <p:ext uri="{BB962C8B-B14F-4D97-AF65-F5344CB8AC3E}">
        <p14:creationId xmlns:p14="http://schemas.microsoft.com/office/powerpoint/2010/main" val="2927262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07904" y="0"/>
            <a:ext cx="4752528" cy="6858000"/>
          </a:xfrm>
        </p:spPr>
        <p:txBody>
          <a:bodyPr>
            <a:normAutofit/>
          </a:bodyPr>
          <a:lstStyle/>
          <a:p>
            <a:pPr lvl="0"/>
            <a:r>
              <a:rPr lang="es-ES" sz="2800" b="1" dirty="0">
                <a:solidFill>
                  <a:srgbClr val="FFE79B"/>
                </a:solidFill>
              </a:rPr>
              <a:t>En el lado derecho </a:t>
            </a:r>
            <a:r>
              <a:rPr lang="es-ES" sz="2800" b="1" dirty="0" smtClean="0">
                <a:solidFill>
                  <a:srgbClr val="FFE79B"/>
                </a:solidFill>
              </a:rPr>
              <a:t>del rectángulo áureo hay </a:t>
            </a:r>
            <a:r>
              <a:rPr lang="es-ES" sz="2800" b="1" dirty="0">
                <a:solidFill>
                  <a:srgbClr val="FFE79B"/>
                </a:solidFill>
              </a:rPr>
              <a:t>figuras que reúnen naturaleza y creación </a:t>
            </a:r>
            <a:r>
              <a:rPr lang="es-ES" sz="2800" b="1" dirty="0" smtClean="0">
                <a:solidFill>
                  <a:srgbClr val="FFE79B"/>
                </a:solidFill>
              </a:rPr>
              <a:t>humana y </a:t>
            </a:r>
            <a:r>
              <a:rPr lang="es-ES" sz="2800" b="1" dirty="0">
                <a:solidFill>
                  <a:srgbClr val="FFE79B"/>
                </a:solidFill>
              </a:rPr>
              <a:t>referencias a la actividad intelectual y </a:t>
            </a:r>
            <a:r>
              <a:rPr lang="es-ES" sz="2800" b="1" dirty="0" smtClean="0">
                <a:solidFill>
                  <a:srgbClr val="FFE79B"/>
                </a:solidFill>
              </a:rPr>
              <a:t>manual.  </a:t>
            </a:r>
            <a:endParaRPr lang="es-ES" sz="2800" b="1" dirty="0">
              <a:solidFill>
                <a:srgbClr val="FFE79B"/>
              </a:solidFill>
            </a:endParaRP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31640" y="116632"/>
            <a:ext cx="1577772" cy="6644172"/>
          </a:xfrm>
        </p:spPr>
      </p:pic>
    </p:spTree>
    <p:extLst>
      <p:ext uri="{BB962C8B-B14F-4D97-AF65-F5344CB8AC3E}">
        <p14:creationId xmlns:p14="http://schemas.microsoft.com/office/powerpoint/2010/main" val="40410427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85184"/>
            <a:ext cx="8229600" cy="1584176"/>
          </a:xfrm>
        </p:spPr>
        <p:txBody>
          <a:bodyPr>
            <a:normAutofit/>
          </a:bodyPr>
          <a:lstStyle/>
          <a:p>
            <a:r>
              <a:rPr lang="es-ES" sz="2800" b="1" dirty="0">
                <a:solidFill>
                  <a:srgbClr val="FFE79B"/>
                </a:solidFill>
              </a:rPr>
              <a:t>Sobresaliendo hacia abajo, en la base del rectángulo áureo, hay una escena enigmática. La presencia del árbol y la </a:t>
            </a:r>
            <a:r>
              <a:rPr lang="es-ES" sz="2800" b="1" dirty="0" smtClean="0">
                <a:solidFill>
                  <a:srgbClr val="FFE79B"/>
                </a:solidFill>
              </a:rPr>
              <a:t>de la serpiente recuerdan </a:t>
            </a:r>
            <a:r>
              <a:rPr lang="es-ES" sz="2800" b="1" dirty="0">
                <a:solidFill>
                  <a:srgbClr val="FFE79B"/>
                </a:solidFill>
              </a:rPr>
              <a:t>al Paraíso bíblico.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8294" y="476672"/>
            <a:ext cx="7386114" cy="4536504"/>
          </a:xfrm>
        </p:spPr>
      </p:pic>
    </p:spTree>
    <p:extLst>
      <p:ext uri="{BB962C8B-B14F-4D97-AF65-F5344CB8AC3E}">
        <p14:creationId xmlns:p14="http://schemas.microsoft.com/office/powerpoint/2010/main" val="10333228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13176"/>
            <a:ext cx="8229600" cy="1584176"/>
          </a:xfrm>
        </p:spPr>
        <p:txBody>
          <a:bodyPr>
            <a:normAutofit/>
          </a:bodyPr>
          <a:lstStyle/>
          <a:p>
            <a:r>
              <a:rPr lang="es-ES" sz="2800" b="1" dirty="0">
                <a:solidFill>
                  <a:srgbClr val="FFE79B"/>
                </a:solidFill>
              </a:rPr>
              <a:t>En un boceto para este mural realizado hacia 1955, en ese compartimento, a la izquierda del árbol, </a:t>
            </a:r>
            <a:r>
              <a:rPr lang="es-ES" sz="2800" b="1" dirty="0" err="1">
                <a:solidFill>
                  <a:srgbClr val="FFE79B"/>
                </a:solidFill>
              </a:rPr>
              <a:t>Alpuy</a:t>
            </a:r>
            <a:r>
              <a:rPr lang="es-ES" sz="2800" b="1" dirty="0">
                <a:solidFill>
                  <a:srgbClr val="FFE79B"/>
                </a:solidFill>
              </a:rPr>
              <a:t> había representado a Adán y Eva.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3" y="2780929"/>
            <a:ext cx="8280921" cy="2008054"/>
          </a:xfr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3" y="576875"/>
            <a:ext cx="8280921" cy="1920562"/>
          </a:xfrm>
          <a:prstGeom prst="rect">
            <a:avLst/>
          </a:prstGeom>
        </p:spPr>
      </p:pic>
    </p:spTree>
    <p:extLst>
      <p:ext uri="{BB962C8B-B14F-4D97-AF65-F5344CB8AC3E}">
        <p14:creationId xmlns:p14="http://schemas.microsoft.com/office/powerpoint/2010/main" val="369757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284984"/>
            <a:ext cx="8208912" cy="3240360"/>
          </a:xfrm>
        </p:spPr>
        <p:txBody>
          <a:bodyPr>
            <a:noAutofit/>
          </a:bodyPr>
          <a:lstStyle/>
          <a:p>
            <a:r>
              <a:rPr lang="es-ES" sz="2800" b="1" dirty="0">
                <a:solidFill>
                  <a:srgbClr val="FFE79B"/>
                </a:solidFill>
              </a:rPr>
              <a:t>Cuando se construyó, entre 1951 y 1955, una ley permitía destinar hasta el 5% del presupuesto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de </a:t>
            </a:r>
            <a:r>
              <a:rPr lang="es-ES" sz="2800" b="1" dirty="0">
                <a:solidFill>
                  <a:srgbClr val="FFE79B"/>
                </a:solidFill>
              </a:rPr>
              <a:t>los edificios educativos a obras de arte. </a:t>
            </a: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3279648"/>
          </a:xfrm>
        </p:spPr>
      </p:pic>
    </p:spTree>
    <p:extLst>
      <p:ext uri="{BB962C8B-B14F-4D97-AF65-F5344CB8AC3E}">
        <p14:creationId xmlns:p14="http://schemas.microsoft.com/office/powerpoint/2010/main" val="15794619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437112"/>
            <a:ext cx="6840760" cy="2304256"/>
          </a:xfrm>
        </p:spPr>
        <p:txBody>
          <a:bodyPr>
            <a:normAutofit/>
          </a:bodyPr>
          <a:lstStyle/>
          <a:p>
            <a:r>
              <a:rPr lang="es-ES" sz="2800" b="1" dirty="0">
                <a:solidFill>
                  <a:srgbClr val="FFE79B"/>
                </a:solidFill>
              </a:rPr>
              <a:t>Rodeado por los planetas y los astros, el hombre afirma su unidad con el Cosmos.  </a:t>
            </a:r>
            <a:r>
              <a:rPr lang="es-ES" sz="2800" b="1" dirty="0" smtClean="0">
                <a:solidFill>
                  <a:srgbClr val="FFE79B"/>
                </a:solidFill>
              </a:rPr>
              <a:t/>
            </a:r>
            <a:br>
              <a:rPr lang="es-ES" sz="2800" b="1" dirty="0" smtClean="0">
                <a:solidFill>
                  <a:srgbClr val="FFE79B"/>
                </a:solidFill>
              </a:rPr>
            </a:br>
            <a:r>
              <a:rPr lang="es-ES" sz="2800" b="1" dirty="0" smtClean="0">
                <a:solidFill>
                  <a:srgbClr val="FFE79B"/>
                </a:solidFill>
              </a:rPr>
              <a:t>El </a:t>
            </a:r>
            <a:r>
              <a:rPr lang="es-ES" sz="2800" b="1" dirty="0">
                <a:solidFill>
                  <a:srgbClr val="FFE79B"/>
                </a:solidFill>
              </a:rPr>
              <a:t>caracol, asociado a la fertilidad, representa la vida. La calavera transmite un mensaje complementario.</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404665"/>
            <a:ext cx="6408712" cy="3936189"/>
          </a:xfrm>
        </p:spPr>
      </p:pic>
    </p:spTree>
    <p:extLst>
      <p:ext uri="{BB962C8B-B14F-4D97-AF65-F5344CB8AC3E}">
        <p14:creationId xmlns:p14="http://schemas.microsoft.com/office/powerpoint/2010/main" val="26244430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87824" y="274638"/>
            <a:ext cx="5904656" cy="6583362"/>
          </a:xfrm>
        </p:spPr>
        <p:txBody>
          <a:bodyPr>
            <a:normAutofit/>
          </a:bodyPr>
          <a:lstStyle/>
          <a:p>
            <a:pPr lvl="0"/>
            <a:r>
              <a:rPr lang="es-ES" sz="2800" b="1" dirty="0">
                <a:solidFill>
                  <a:srgbClr val="FFE79B"/>
                </a:solidFill>
              </a:rPr>
              <a:t>La vaca, </a:t>
            </a:r>
            <a:r>
              <a:rPr lang="es-ES" sz="2800" b="1" dirty="0" smtClean="0">
                <a:solidFill>
                  <a:srgbClr val="FFE79B"/>
                </a:solidFill>
              </a:rPr>
              <a:t>los </a:t>
            </a:r>
            <a:r>
              <a:rPr lang="es-ES" sz="2800" b="1" dirty="0">
                <a:solidFill>
                  <a:srgbClr val="FFE79B"/>
                </a:solidFill>
              </a:rPr>
              <a:t>caballos y los frutos que aparecen en otros sectores del mural, son referencias a la vida del hombre en el campo, una vida que el pintor experimentó en su infancia y adolescencia.</a:t>
            </a:r>
            <a:r>
              <a:rPr lang="es-ES" sz="2800" dirty="0"/>
              <a:t/>
            </a:r>
            <a:br>
              <a:rPr lang="es-ES" sz="2800" dirty="0"/>
            </a:br>
            <a:endParaRPr lang="es-ES" sz="2800"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88641"/>
            <a:ext cx="2392108" cy="1469218"/>
          </a:xfrm>
          <a:prstGeom prst="rect">
            <a:avLst/>
          </a:prstGeom>
        </p:spPr>
      </p:pic>
      <p:pic>
        <p:nvPicPr>
          <p:cNvPr id="7" name="6 Marcador de contenido"/>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1844824"/>
            <a:ext cx="2362741" cy="4803588"/>
          </a:xfrm>
        </p:spPr>
      </p:pic>
    </p:spTree>
    <p:extLst>
      <p:ext uri="{BB962C8B-B14F-4D97-AF65-F5344CB8AC3E}">
        <p14:creationId xmlns:p14="http://schemas.microsoft.com/office/powerpoint/2010/main" val="13677107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476671"/>
            <a:ext cx="6768752" cy="4404897"/>
          </a:xfrm>
        </p:spPr>
        <p:txBody>
          <a:bodyPr>
            <a:normAutofit/>
          </a:bodyPr>
          <a:lstStyle/>
          <a:p>
            <a:pPr lvl="0"/>
            <a:r>
              <a:rPr lang="es-ES" sz="2800" b="1" dirty="0">
                <a:solidFill>
                  <a:srgbClr val="FFE79B"/>
                </a:solidFill>
              </a:rPr>
              <a:t>De ambos lados </a:t>
            </a:r>
            <a:r>
              <a:rPr lang="es-ES" sz="2800" b="1" dirty="0" smtClean="0">
                <a:solidFill>
                  <a:srgbClr val="FFE79B"/>
                </a:solidFill>
              </a:rPr>
              <a:t>del compartimento que recuerda al Paraíso, parten </a:t>
            </a:r>
            <a:r>
              <a:rPr lang="es-ES" sz="2800" b="1" dirty="0">
                <a:solidFill>
                  <a:srgbClr val="FFE79B"/>
                </a:solidFill>
              </a:rPr>
              <a:t>dos guardas horizontales que se prolongan verticalmente en las esquinas inferiores del </a:t>
            </a:r>
            <a:r>
              <a:rPr lang="es-ES" sz="2800" b="1" dirty="0" smtClean="0">
                <a:solidFill>
                  <a:srgbClr val="FFE79B"/>
                </a:solidFill>
              </a:rPr>
              <a:t>mural. </a:t>
            </a:r>
            <a:br>
              <a:rPr lang="es-ES" sz="2800" b="1" dirty="0" smtClean="0">
                <a:solidFill>
                  <a:srgbClr val="FFE79B"/>
                </a:solidFill>
              </a:rPr>
            </a:br>
            <a:r>
              <a:rPr lang="es-ES" sz="2800" b="1" dirty="0" smtClean="0">
                <a:solidFill>
                  <a:srgbClr val="FFE79B"/>
                </a:solidFill>
              </a:rPr>
              <a:t>En ellas están </a:t>
            </a:r>
            <a:r>
              <a:rPr lang="es-ES" sz="2800" b="1" dirty="0">
                <a:solidFill>
                  <a:srgbClr val="FFE79B"/>
                </a:solidFill>
              </a:rPr>
              <a:t>representados distintos aspectos de lo que para Joaquín Torres García era el plano material, es decir, lo animal, lo vegetal y lo mineral. </a:t>
            </a:r>
            <a:br>
              <a:rPr lang="es-ES" sz="2800" b="1" dirty="0">
                <a:solidFill>
                  <a:srgbClr val="FFE79B"/>
                </a:solidFill>
              </a:rPr>
            </a:br>
            <a:endParaRPr lang="es-ES" sz="2800" b="1" dirty="0">
              <a:solidFill>
                <a:srgbClr val="FFE79B"/>
              </a:solidFill>
            </a:endParaRP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512" y="1409561"/>
            <a:ext cx="880552" cy="4453955"/>
          </a:xfr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3877" y="188639"/>
            <a:ext cx="660418" cy="5472609"/>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78893" y="4881568"/>
            <a:ext cx="5924984" cy="779679"/>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5863516"/>
            <a:ext cx="8784784" cy="839116"/>
          </a:xfrm>
          <a:prstGeom prst="rect">
            <a:avLst/>
          </a:prstGeom>
        </p:spPr>
      </p:pic>
    </p:spTree>
    <p:extLst>
      <p:ext uri="{BB962C8B-B14F-4D97-AF65-F5344CB8AC3E}">
        <p14:creationId xmlns:p14="http://schemas.microsoft.com/office/powerpoint/2010/main" val="28079633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73216"/>
            <a:ext cx="8229600" cy="1224136"/>
          </a:xfrm>
        </p:spPr>
        <p:txBody>
          <a:bodyPr>
            <a:normAutofit/>
          </a:bodyPr>
          <a:lstStyle/>
          <a:p>
            <a:r>
              <a:rPr lang="es-ES" sz="2800" b="1" dirty="0">
                <a:solidFill>
                  <a:srgbClr val="FFE79B"/>
                </a:solidFill>
              </a:rPr>
              <a:t>Entre los aspectos simbólicos del mural se destaca por su escala la mano, que refiere a la creación.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5" y="620689"/>
            <a:ext cx="8352929" cy="4681802"/>
          </a:xfrm>
        </p:spPr>
      </p:pic>
    </p:spTree>
    <p:extLst>
      <p:ext uri="{BB962C8B-B14F-4D97-AF65-F5344CB8AC3E}">
        <p14:creationId xmlns:p14="http://schemas.microsoft.com/office/powerpoint/2010/main" val="34711776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332656"/>
            <a:ext cx="8229600" cy="6525344"/>
          </a:xfrm>
        </p:spPr>
        <p:txBody>
          <a:bodyPr>
            <a:normAutofit/>
          </a:bodyPr>
          <a:lstStyle/>
          <a:p>
            <a:r>
              <a:rPr lang="es-ES" b="1" dirty="0" smtClean="0">
                <a:solidFill>
                  <a:srgbClr val="FFE79B"/>
                </a:solidFill>
              </a:rPr>
              <a:t>CONOCER PARA QUERER,</a:t>
            </a:r>
            <a:br>
              <a:rPr lang="es-ES" b="1" dirty="0" smtClean="0">
                <a:solidFill>
                  <a:srgbClr val="FFE79B"/>
                </a:solidFill>
              </a:rPr>
            </a:br>
            <a:r>
              <a:rPr lang="es-ES" b="1" dirty="0" smtClean="0">
                <a:solidFill>
                  <a:srgbClr val="FFE79B"/>
                </a:solidFill>
              </a:rPr>
              <a:t/>
            </a:r>
            <a:br>
              <a:rPr lang="es-ES" b="1" dirty="0" smtClean="0">
                <a:solidFill>
                  <a:srgbClr val="FFE79B"/>
                </a:solidFill>
              </a:rPr>
            </a:br>
            <a:r>
              <a:rPr lang="es-ES" b="1" dirty="0" smtClean="0">
                <a:solidFill>
                  <a:srgbClr val="FFE79B"/>
                </a:solidFill>
              </a:rPr>
              <a:t>QUERER PARA CUIDAR,  </a:t>
            </a:r>
            <a:br>
              <a:rPr lang="es-ES" b="1" dirty="0" smtClean="0">
                <a:solidFill>
                  <a:srgbClr val="FFE79B"/>
                </a:solidFill>
              </a:rPr>
            </a:br>
            <a:r>
              <a:rPr lang="es-ES" b="1" dirty="0" smtClean="0">
                <a:solidFill>
                  <a:srgbClr val="FFE79B"/>
                </a:solidFill>
              </a:rPr>
              <a:t/>
            </a:r>
            <a:br>
              <a:rPr lang="es-ES" b="1" dirty="0" smtClean="0">
                <a:solidFill>
                  <a:srgbClr val="FFE79B"/>
                </a:solidFill>
              </a:rPr>
            </a:br>
            <a:r>
              <a:rPr lang="es-ES" b="1" dirty="0" smtClean="0">
                <a:solidFill>
                  <a:srgbClr val="FFE79B"/>
                </a:solidFill>
              </a:rPr>
              <a:t>CUIDAR PARA COMPARTIR.</a:t>
            </a:r>
            <a:br>
              <a:rPr lang="es-ES" b="1" dirty="0" smtClean="0">
                <a:solidFill>
                  <a:srgbClr val="FFE79B"/>
                </a:solidFill>
              </a:rPr>
            </a:br>
            <a:endParaRPr lang="es-ES" b="1" dirty="0">
              <a:solidFill>
                <a:srgbClr val="FFE79B"/>
              </a:solidFill>
            </a:endParaRPr>
          </a:p>
        </p:txBody>
      </p:sp>
    </p:spTree>
    <p:extLst>
      <p:ext uri="{BB962C8B-B14F-4D97-AF65-F5344CB8AC3E}">
        <p14:creationId xmlns:p14="http://schemas.microsoft.com/office/powerpoint/2010/main" val="40416608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6858000"/>
          </a:xfrm>
        </p:spPr>
        <p:txBody>
          <a:bodyPr>
            <a:noAutofit/>
          </a:bodyPr>
          <a:lstStyle/>
          <a:p>
            <a:r>
              <a:rPr lang="es-ES" sz="2800" b="1" dirty="0" smtClean="0">
                <a:solidFill>
                  <a:srgbClr val="FFE79B"/>
                </a:solidFill>
              </a:rPr>
              <a:t>FOTOS</a:t>
            </a: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Arana</a:t>
            </a:r>
            <a:r>
              <a:rPr lang="es-ES" sz="2000" b="1" dirty="0">
                <a:solidFill>
                  <a:srgbClr val="FFE79B"/>
                </a:solidFill>
              </a:rPr>
              <a:t>, M., Lorente, R., De Torres, C. y Haber, A. </a:t>
            </a:r>
            <a:r>
              <a:rPr lang="es-ES" sz="2000" b="1" i="1" dirty="0">
                <a:solidFill>
                  <a:srgbClr val="FFE79B"/>
                </a:solidFill>
              </a:rPr>
              <a:t>Julio </a:t>
            </a:r>
            <a:r>
              <a:rPr lang="es-ES" sz="2000" b="1" i="1" dirty="0" err="1">
                <a:solidFill>
                  <a:srgbClr val="FFE79B"/>
                </a:solidFill>
              </a:rPr>
              <a:t>Alpuy</a:t>
            </a:r>
            <a:r>
              <a:rPr lang="es-ES" sz="2000" b="1" i="1" dirty="0">
                <a:solidFill>
                  <a:srgbClr val="FFE79B"/>
                </a:solidFill>
              </a:rPr>
              <a:t>. Retrospectiva.</a:t>
            </a:r>
            <a:r>
              <a:rPr lang="es-ES" sz="2000" b="1" dirty="0">
                <a:solidFill>
                  <a:srgbClr val="FFE79B"/>
                </a:solidFill>
              </a:rPr>
              <a:t> </a:t>
            </a:r>
            <a:r>
              <a:rPr lang="es-ES" sz="2000" b="1" dirty="0" smtClean="0">
                <a:solidFill>
                  <a:srgbClr val="FFE79B"/>
                </a:solidFill>
              </a:rPr>
              <a:t>Montevideo</a:t>
            </a:r>
            <a:r>
              <a:rPr lang="es-ES" sz="2000" b="1" dirty="0">
                <a:solidFill>
                  <a:srgbClr val="FFE79B"/>
                </a:solidFill>
              </a:rPr>
              <a:t>: Intendencia Municipal de Montevideo</a:t>
            </a:r>
            <a:r>
              <a:rPr lang="es-ES" sz="2000" b="1" dirty="0" smtClean="0">
                <a:solidFill>
                  <a:srgbClr val="FFE79B"/>
                </a:solidFill>
              </a:rPr>
              <a:t>.</a:t>
            </a:r>
            <a:br>
              <a:rPr lang="es-ES" sz="2000" b="1" dirty="0" smtClean="0">
                <a:solidFill>
                  <a:srgbClr val="FFE79B"/>
                </a:solidFill>
              </a:rPr>
            </a:b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Archivo </a:t>
            </a:r>
            <a:r>
              <a:rPr lang="es-ES" sz="2000" b="1" i="1" dirty="0" smtClean="0">
                <a:solidFill>
                  <a:srgbClr val="FFE79B"/>
                </a:solidFill>
              </a:rPr>
              <a:t>El País </a:t>
            </a:r>
            <a:r>
              <a:rPr lang="es-ES" sz="2000" b="1" dirty="0" smtClean="0">
                <a:solidFill>
                  <a:srgbClr val="FFE79B"/>
                </a:solidFill>
              </a:rPr>
              <a:t>ttps://www.elpais.com.uy/informacion/obra-torres-garcia-cuadro-picasso.html</a:t>
            </a:r>
            <a:br>
              <a:rPr lang="es-ES" sz="2000" b="1" dirty="0" smtClean="0">
                <a:solidFill>
                  <a:srgbClr val="FFE79B"/>
                </a:solidFill>
              </a:rPr>
            </a:br>
            <a:r>
              <a:rPr lang="es-ES" sz="2000" b="1" dirty="0" smtClean="0">
                <a:solidFill>
                  <a:srgbClr val="FFE79B"/>
                </a:solidFill>
                <a:effectLst/>
              </a:rPr>
              <a:t/>
            </a:r>
            <a:br>
              <a:rPr lang="es-ES" sz="2000" b="1" dirty="0" smtClean="0">
                <a:solidFill>
                  <a:srgbClr val="FFE79B"/>
                </a:solidFill>
                <a:effectLst/>
              </a:rPr>
            </a:br>
            <a:r>
              <a:rPr lang="es-ES" sz="2000" b="1" dirty="0" smtClean="0">
                <a:solidFill>
                  <a:srgbClr val="FFE79B"/>
                </a:solidFill>
                <a:effectLst/>
              </a:rPr>
              <a:t>. </a:t>
            </a:r>
            <a:r>
              <a:rPr lang="es-ES" sz="2000" b="1" dirty="0" smtClean="0">
                <a:solidFill>
                  <a:srgbClr val="FFE79B"/>
                </a:solidFill>
              </a:rPr>
              <a:t>Camilo </a:t>
            </a:r>
            <a:r>
              <a:rPr lang="es-ES" sz="2000" b="1" dirty="0" err="1" smtClean="0">
                <a:solidFill>
                  <a:srgbClr val="FFE79B"/>
                </a:solidFill>
              </a:rPr>
              <a:t>Wuhl</a:t>
            </a: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Carola </a:t>
            </a:r>
            <a:r>
              <a:rPr lang="es-ES" sz="2000" b="1" dirty="0" err="1" smtClean="0">
                <a:solidFill>
                  <a:srgbClr val="FFE79B"/>
                </a:solidFill>
              </a:rPr>
              <a:t>Wuhl</a:t>
            </a: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Álvaro </a:t>
            </a:r>
            <a:r>
              <a:rPr lang="es-ES" sz="2000" b="1" dirty="0" err="1" smtClean="0">
                <a:solidFill>
                  <a:srgbClr val="FFE79B"/>
                </a:solidFill>
              </a:rPr>
              <a:t>Zinno</a:t>
            </a:r>
            <a:r>
              <a:rPr lang="es-ES" sz="2000" b="1" dirty="0" smtClean="0">
                <a:solidFill>
                  <a:srgbClr val="FFE79B"/>
                </a:solidFill>
              </a:rPr>
              <a:t/>
            </a:r>
            <a:br>
              <a:rPr lang="es-ES" sz="2000" b="1" dirty="0" smtClean="0">
                <a:solidFill>
                  <a:srgbClr val="FFE79B"/>
                </a:solidFill>
              </a:rPr>
            </a:br>
            <a:r>
              <a:rPr lang="es-ES" sz="2000" b="1" dirty="0">
                <a:solidFill>
                  <a:srgbClr val="FFE79B"/>
                </a:solidFill>
              </a:rPr>
              <a:t/>
            </a:r>
            <a:br>
              <a:rPr lang="es-ES" sz="2000" b="1" dirty="0">
                <a:solidFill>
                  <a:srgbClr val="FFE79B"/>
                </a:solidFill>
              </a:rPr>
            </a:br>
            <a:r>
              <a:rPr lang="es-ES" sz="2800" b="1" dirty="0" smtClean="0">
                <a:solidFill>
                  <a:srgbClr val="FFE79B"/>
                </a:solidFill>
              </a:rPr>
              <a:t>TEXTOS</a:t>
            </a: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a:r>
            <a:br>
              <a:rPr lang="es-ES" sz="2000" b="1" dirty="0" smtClean="0">
                <a:solidFill>
                  <a:srgbClr val="FFE79B"/>
                </a:solidFill>
              </a:rPr>
            </a:br>
            <a:r>
              <a:rPr lang="es-ES" sz="2000" b="1" dirty="0" smtClean="0">
                <a:solidFill>
                  <a:srgbClr val="FFE79B"/>
                </a:solidFill>
              </a:rPr>
              <a:t>. Carola </a:t>
            </a:r>
            <a:r>
              <a:rPr lang="es-ES" sz="2000" b="1" dirty="0" err="1" smtClean="0">
                <a:solidFill>
                  <a:srgbClr val="FFE79B"/>
                </a:solidFill>
              </a:rPr>
              <a:t>Wuhl</a:t>
            </a:r>
            <a:endParaRPr lang="es-ES" sz="2000" b="1" dirty="0">
              <a:solidFill>
                <a:srgbClr val="FFE79B"/>
              </a:solidFill>
            </a:endParaRPr>
          </a:p>
        </p:txBody>
      </p:sp>
    </p:spTree>
    <p:extLst>
      <p:ext uri="{BB962C8B-B14F-4D97-AF65-F5344CB8AC3E}">
        <p14:creationId xmlns:p14="http://schemas.microsoft.com/office/powerpoint/2010/main" val="57947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39952" y="0"/>
            <a:ext cx="4464496" cy="6858000"/>
          </a:xfrm>
        </p:spPr>
        <p:txBody>
          <a:bodyPr>
            <a:normAutofit/>
          </a:bodyPr>
          <a:lstStyle/>
          <a:p>
            <a:r>
              <a:rPr lang="es-ES" sz="2800" b="1" dirty="0">
                <a:solidFill>
                  <a:srgbClr val="FFE79B"/>
                </a:solidFill>
              </a:rPr>
              <a:t>El arquitecto </a:t>
            </a:r>
            <a:r>
              <a:rPr lang="es-ES" sz="2800" b="1" dirty="0" err="1">
                <a:solidFill>
                  <a:srgbClr val="FFE79B"/>
                </a:solidFill>
              </a:rPr>
              <a:t>Scheps</a:t>
            </a:r>
            <a:r>
              <a:rPr lang="es-ES" sz="2800" b="1" dirty="0">
                <a:solidFill>
                  <a:srgbClr val="FFE79B"/>
                </a:solidFill>
              </a:rPr>
              <a:t> decidió </a:t>
            </a:r>
            <a:r>
              <a:rPr lang="es-ES" sz="2800" b="1" dirty="0" smtClean="0">
                <a:solidFill>
                  <a:srgbClr val="FFE79B"/>
                </a:solidFill>
              </a:rPr>
              <a:t>incluir un mural del </a:t>
            </a:r>
            <a:r>
              <a:rPr lang="es-ES" sz="2800" b="1" dirty="0">
                <a:solidFill>
                  <a:srgbClr val="FFE79B"/>
                </a:solidFill>
              </a:rPr>
              <a:t>artista uruguayo Julio </a:t>
            </a:r>
            <a:r>
              <a:rPr lang="es-ES" sz="2800" b="1" dirty="0" err="1">
                <a:solidFill>
                  <a:srgbClr val="FFE79B"/>
                </a:solidFill>
              </a:rPr>
              <a:t>Alpuy</a:t>
            </a:r>
            <a:r>
              <a:rPr lang="es-ES" sz="2800" b="1" dirty="0">
                <a:solidFill>
                  <a:srgbClr val="FFE79B"/>
                </a:solidFill>
              </a:rPr>
              <a:t> </a:t>
            </a:r>
            <a:r>
              <a:rPr lang="es-ES" sz="2800" b="1" dirty="0" smtClean="0">
                <a:solidFill>
                  <a:srgbClr val="FFE79B"/>
                </a:solidFill>
              </a:rPr>
              <a:t>(1919-2009) y ubicarlo en </a:t>
            </a:r>
            <a:r>
              <a:rPr lang="es-ES" sz="2800" b="1" dirty="0">
                <a:solidFill>
                  <a:srgbClr val="FFE79B"/>
                </a:solidFill>
              </a:rPr>
              <a:t>la pared externa de la Biblioteca, al alcance de los alumnos.</a:t>
            </a: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404664"/>
            <a:ext cx="2870369" cy="6041599"/>
          </a:xfrm>
        </p:spPr>
      </p:pic>
    </p:spTree>
    <p:extLst>
      <p:ext uri="{BB962C8B-B14F-4D97-AF65-F5344CB8AC3E}">
        <p14:creationId xmlns:p14="http://schemas.microsoft.com/office/powerpoint/2010/main" val="3123440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669360"/>
            <a:ext cx="8229600" cy="188640"/>
          </a:xfrm>
        </p:spPr>
        <p:txBody>
          <a:bodyPr>
            <a:normAutofit fontScale="90000"/>
          </a:bodyPr>
          <a:lstStyle/>
          <a:p>
            <a:r>
              <a:rPr lang="es-ES" sz="2800" b="1" dirty="0">
                <a:solidFill>
                  <a:srgbClr val="FFE79B"/>
                </a:solidFill>
              </a:rPr>
              <a:t>El mural fue restaurado entre 2018 y 2019.</a:t>
            </a:r>
            <a:br>
              <a:rPr lang="es-ES" sz="2800" b="1" dirty="0">
                <a:solidFill>
                  <a:srgbClr val="FFE79B"/>
                </a:solidFill>
              </a:rPr>
            </a:br>
            <a:r>
              <a:rPr lang="es-ES" sz="2800" dirty="0"/>
              <a:t> </a:t>
            </a:r>
            <a:br>
              <a:rPr lang="es-ES" sz="2800" dirty="0"/>
            </a:br>
            <a:endParaRPr lang="es-ES" sz="2800" dirty="0"/>
          </a:p>
        </p:txBody>
      </p:sp>
      <p:pic>
        <p:nvPicPr>
          <p:cNvPr id="6" name="5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1043736"/>
            <a:ext cx="8651384" cy="4866404"/>
          </a:xfrm>
        </p:spPr>
      </p:pic>
    </p:spTree>
    <p:extLst>
      <p:ext uri="{BB962C8B-B14F-4D97-AF65-F5344CB8AC3E}">
        <p14:creationId xmlns:p14="http://schemas.microsoft.com/office/powerpoint/2010/main" val="758848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669360"/>
            <a:ext cx="8229600" cy="188640"/>
          </a:xfrm>
        </p:spPr>
        <p:txBody>
          <a:bodyPr>
            <a:normAutofit fontScale="90000"/>
          </a:bodyPr>
          <a:lstStyle/>
          <a:p>
            <a:r>
              <a:rPr lang="es-ES" sz="2800" b="1" dirty="0">
                <a:solidFill>
                  <a:srgbClr val="FFE79B"/>
                </a:solidFill>
              </a:rPr>
              <a:t>El mural fue restaurado entre 2018 y 2019.</a:t>
            </a:r>
            <a:br>
              <a:rPr lang="es-ES" sz="2800" b="1" dirty="0">
                <a:solidFill>
                  <a:srgbClr val="FFE79B"/>
                </a:solidFill>
              </a:rPr>
            </a:br>
            <a:r>
              <a:rPr lang="es-ES" sz="2800" dirty="0"/>
              <a:t> </a:t>
            </a:r>
            <a:br>
              <a:rPr lang="es-ES" sz="2800" dirty="0"/>
            </a:br>
            <a:endParaRPr lang="es-ES" sz="2800" dirty="0"/>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116632"/>
            <a:ext cx="8229600" cy="2909297"/>
          </a:xfr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3145809"/>
            <a:ext cx="8244408" cy="2902302"/>
          </a:xfrm>
          <a:prstGeom prst="rect">
            <a:avLst/>
          </a:prstGeom>
        </p:spPr>
      </p:pic>
    </p:spTree>
    <p:extLst>
      <p:ext uri="{BB962C8B-B14F-4D97-AF65-F5344CB8AC3E}">
        <p14:creationId xmlns:p14="http://schemas.microsoft.com/office/powerpoint/2010/main" val="1664722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68144" y="274638"/>
            <a:ext cx="2818656" cy="6583362"/>
          </a:xfrm>
        </p:spPr>
        <p:txBody>
          <a:bodyPr>
            <a:normAutofit/>
          </a:bodyPr>
          <a:lstStyle/>
          <a:p>
            <a:r>
              <a:rPr lang="es-ES" sz="2800" b="1" dirty="0">
                <a:solidFill>
                  <a:srgbClr val="FFE79B"/>
                </a:solidFill>
              </a:rPr>
              <a:t>Julio </a:t>
            </a:r>
            <a:r>
              <a:rPr lang="es-ES" sz="2800" b="1" dirty="0" err="1">
                <a:solidFill>
                  <a:srgbClr val="FFE79B"/>
                </a:solidFill>
              </a:rPr>
              <a:t>Alpuy</a:t>
            </a:r>
            <a:r>
              <a:rPr lang="es-ES" sz="2800" b="1" dirty="0">
                <a:solidFill>
                  <a:srgbClr val="FFE79B"/>
                </a:solidFill>
              </a:rPr>
              <a:t> </a:t>
            </a:r>
            <a:r>
              <a:rPr lang="es-ES" sz="2800" b="1" dirty="0" smtClean="0">
                <a:solidFill>
                  <a:srgbClr val="FFE79B"/>
                </a:solidFill>
              </a:rPr>
              <a:t>fue </a:t>
            </a:r>
            <a:r>
              <a:rPr lang="es-ES" sz="2800" b="1" dirty="0">
                <a:solidFill>
                  <a:srgbClr val="FFE79B"/>
                </a:solidFill>
              </a:rPr>
              <a:t>uno de los alumnos más importantes </a:t>
            </a:r>
            <a:r>
              <a:rPr lang="es-ES" sz="2800" b="1" dirty="0" smtClean="0">
                <a:solidFill>
                  <a:srgbClr val="FFE79B"/>
                </a:solidFill>
              </a:rPr>
              <a:t>del artista uruguayo </a:t>
            </a:r>
            <a:r>
              <a:rPr lang="es-ES" sz="2800" b="1" dirty="0">
                <a:solidFill>
                  <a:srgbClr val="FFE79B"/>
                </a:solidFill>
              </a:rPr>
              <a:t>Joaquín Torres García</a:t>
            </a:r>
            <a:r>
              <a:rPr lang="es-ES" sz="2800" dirty="0">
                <a:solidFill>
                  <a:srgbClr val="FFE79B"/>
                </a:solidFill>
              </a:rPr>
              <a:t>. </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332656"/>
            <a:ext cx="4982954" cy="6228693"/>
          </a:xfrm>
        </p:spPr>
      </p:pic>
    </p:spTree>
    <p:extLst>
      <p:ext uri="{BB962C8B-B14F-4D97-AF65-F5344CB8AC3E}">
        <p14:creationId xmlns:p14="http://schemas.microsoft.com/office/powerpoint/2010/main" val="3550166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933056"/>
            <a:ext cx="8229600" cy="2708920"/>
          </a:xfrm>
        </p:spPr>
        <p:txBody>
          <a:bodyPr>
            <a:normAutofit/>
          </a:bodyPr>
          <a:lstStyle/>
          <a:p>
            <a:r>
              <a:rPr lang="es-ES" sz="2800" b="1" dirty="0">
                <a:solidFill>
                  <a:srgbClr val="FFE79B"/>
                </a:solidFill>
              </a:rPr>
              <a:t>Por eso el mural tiene elementos constructivistas:</a:t>
            </a:r>
            <a:br>
              <a:rPr lang="es-ES" sz="2800" b="1" dirty="0">
                <a:solidFill>
                  <a:srgbClr val="FFE79B"/>
                </a:solidFill>
              </a:rPr>
            </a:br>
            <a:r>
              <a:rPr lang="es-ES" sz="2800" b="1" dirty="0">
                <a:solidFill>
                  <a:srgbClr val="FFE79B"/>
                </a:solidFill>
              </a:rPr>
              <a:t>Está estructurado en base a un entramado asimétrico y equilibrado de líneas horizontales y </a:t>
            </a:r>
            <a:r>
              <a:rPr lang="es-ES" sz="2800" b="1" dirty="0" smtClean="0">
                <a:solidFill>
                  <a:srgbClr val="FFE79B"/>
                </a:solidFill>
              </a:rPr>
              <a:t>verticales, </a:t>
            </a:r>
            <a:r>
              <a:rPr lang="es-ES" sz="2800" b="1" dirty="0">
                <a:solidFill>
                  <a:srgbClr val="FFE79B"/>
                </a:solidFill>
              </a:rPr>
              <a:t>que emplea la proporción áurea y el molinete.</a:t>
            </a: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512" y="836712"/>
            <a:ext cx="8795615" cy="3096344"/>
          </a:xfrm>
        </p:spPr>
      </p:pic>
    </p:spTree>
    <p:extLst>
      <p:ext uri="{BB962C8B-B14F-4D97-AF65-F5344CB8AC3E}">
        <p14:creationId xmlns:p14="http://schemas.microsoft.com/office/powerpoint/2010/main" val="3644245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1287</TotalTime>
  <Words>546</Words>
  <Application>Microsoft Office PowerPoint</Application>
  <PresentationFormat>Presentación en pantalla (4:3)</PresentationFormat>
  <Paragraphs>45</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Tema de Office</vt:lpstr>
      <vt:lpstr>CONOCER PARA QUERER,  QUERER PARA CUIDAR,    CUIDAR PARA COMPARTIR. </vt:lpstr>
      <vt:lpstr>CONSTRUCTIVO CIENCIAS, ARTES Y OFICIOS (1956) de Julio Alpuy </vt:lpstr>
      <vt:lpstr>En el año 2015, el edificio del Liceo Dámaso Antonio Larrañaga, proyectado por el arquitecto uruguayo José Scheps, fue declarado Monumento Histórico Nacional.  </vt:lpstr>
      <vt:lpstr>Cuando se construyó, entre 1951 y 1955, una ley permitía destinar hasta el 5% del presupuesto  de los edificios educativos a obras de arte. </vt:lpstr>
      <vt:lpstr>El arquitecto Scheps decidió incluir un mural del artista uruguayo Julio Alpuy (1919-2009) y ubicarlo en la pared externa de la Biblioteca, al alcance de los alumnos.</vt:lpstr>
      <vt:lpstr>El mural fue restaurado entre 2018 y 2019.   </vt:lpstr>
      <vt:lpstr>El mural fue restaurado entre 2018 y 2019.   </vt:lpstr>
      <vt:lpstr>Julio Alpuy fue uno de los alumnos más importantes del artista uruguayo Joaquín Torres García. </vt:lpstr>
      <vt:lpstr>Por eso el mural tiene elementos constructivistas: Está estructurado en base a un entramado asimétrico y equilibrado de líneas horizontales y verticales, que emplea la proporción áurea y el molinete.</vt:lpstr>
      <vt:lpstr>Sus figuras tienen un tratamiento sintético, planista, lineal y geometrizado.  Tiene una paleta  limitada de colores. </vt:lpstr>
      <vt:lpstr>Las artes representadas en el mural son: la pintura,</vt:lpstr>
      <vt:lpstr>la arquitectura,</vt:lpstr>
      <vt:lpstr>la literatura,</vt:lpstr>
      <vt:lpstr>la música </vt:lpstr>
      <vt:lpstr>y la escultura.</vt:lpstr>
      <vt:lpstr>Las ciencias que figuran son: la biología, </vt:lpstr>
      <vt:lpstr>la astronomía,</vt:lpstr>
      <vt:lpstr>la química,</vt:lpstr>
      <vt:lpstr>la matemática</vt:lpstr>
      <vt:lpstr>y la física. </vt:lpstr>
      <vt:lpstr>Los oficios ilustrados son: la construcción,</vt:lpstr>
      <vt:lpstr>la panadería </vt:lpstr>
      <vt:lpstr>y la alfarería. </vt:lpstr>
      <vt:lpstr>Esta visión idealizada de las actividades humanas  resalta la convivencia armónica de los hombres entre sí  y de éstos con la naturaleza.  También destaca el valor del trabajo  como fuente de realización. </vt:lpstr>
      <vt:lpstr>Del diálogo entre la actividad manual e intelectual surge el “hombre integral”.  </vt:lpstr>
      <vt:lpstr>El sector central, zona de gran carga simbólica, está inscripto en un rectángulo áureo (si dividimos el lado mayor entre el lado menor obtendremos el número phi: 1,618). </vt:lpstr>
      <vt:lpstr>Presentación de PowerPoint</vt:lpstr>
      <vt:lpstr>En el lado superior de este rectángulo, un apretón de manos enlaza elementos referidos al trabajo  con elementos referidos al ocio. </vt:lpstr>
      <vt:lpstr>Debajo de esta franja, encontramos escenas que podrían aludir al trabajo en equipo,</vt:lpstr>
      <vt:lpstr>a la pareja,</vt:lpstr>
      <vt:lpstr>a la amistad,</vt:lpstr>
      <vt:lpstr>a la comunión del hombre con la naturaleza  y a su condición de viajero,</vt:lpstr>
      <vt:lpstr>a la camaradería y las labores del campo</vt:lpstr>
      <vt:lpstr>y al debate de ideas.</vt:lpstr>
      <vt:lpstr>En la base del rectángulo áureo aparecen representaciones de los cuatro elementos: tierra, aire, </vt:lpstr>
      <vt:lpstr>agua y fuego. </vt:lpstr>
      <vt:lpstr>En el lado derecho del rectángulo áureo hay figuras que reúnen naturaleza y creación humana y referencias a la actividad intelectual y manual.  </vt:lpstr>
      <vt:lpstr>Sobresaliendo hacia abajo, en la base del rectángulo áureo, hay una escena enigmática. La presencia del árbol y la de la serpiente recuerdan al Paraíso bíblico. </vt:lpstr>
      <vt:lpstr>En un boceto para este mural realizado hacia 1955, en ese compartimento, a la izquierda del árbol, Alpuy había representado a Adán y Eva. </vt:lpstr>
      <vt:lpstr>Rodeado por los planetas y los astros, el hombre afirma su unidad con el Cosmos.   El caracol, asociado a la fertilidad, representa la vida. La calavera transmite un mensaje complementario.</vt:lpstr>
      <vt:lpstr>La vaca, los caballos y los frutos que aparecen en otros sectores del mural, son referencias a la vida del hombre en el campo, una vida que el pintor experimentó en su infancia y adolescencia. </vt:lpstr>
      <vt:lpstr>De ambos lados del compartimento que recuerda al Paraíso, parten dos guardas horizontales que se prolongan verticalmente en las esquinas inferiores del mural.  En ellas están representados distintos aspectos de lo que para Joaquín Torres García era el plano material, es decir, lo animal, lo vegetal y lo mineral.  </vt:lpstr>
      <vt:lpstr>Entre los aspectos simbólicos del mural se destaca por su escala la mano, que refiere a la creación. </vt:lpstr>
      <vt:lpstr>CONOCER PARA QUERER,  QUERER PARA CUIDAR,    CUIDAR PARA COMPARTIR. </vt:lpstr>
      <vt:lpstr>FOTOS  . Arana, M., Lorente, R., De Torres, C. y Haber, A. Julio Alpuy. Retrospectiva. Montevideo: Intendencia Municipal de Montevideo.  . Archivo El País ttps://www.elpais.com.uy/informacion/obra-torres-garcia-cuadro-picasso.html  . Camilo Wuhl  . Carola Wuhl  . Álvaro Zinno  TEXTOS  . Carola Wuhl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CONSTRUCTIVO CIENCIAS, ARTES Y OFICIOS (1956) de Julio Alpuy </dc:title>
  <dc:creator>Usuario</dc:creator>
  <cp:lastModifiedBy>Usuario</cp:lastModifiedBy>
  <cp:revision>41</cp:revision>
  <dcterms:created xsi:type="dcterms:W3CDTF">2019-06-01T18:01:03Z</dcterms:created>
  <dcterms:modified xsi:type="dcterms:W3CDTF">2019-06-14T21:05:09Z</dcterms:modified>
</cp:coreProperties>
</file>